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70" r:id="rId11"/>
    <p:sldId id="271" r:id="rId12"/>
    <p:sldId id="272" r:id="rId13"/>
    <p:sldId id="273" r:id="rId14"/>
    <p:sldId id="268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954D88-D06C-4122-A14C-0B81161C2B54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6A386F-CBF2-4F54-B9E4-2C7B84221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54D88-D06C-4122-A14C-0B81161C2B54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A386F-CBF2-4F54-B9E4-2C7B84221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54D88-D06C-4122-A14C-0B81161C2B54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A386F-CBF2-4F54-B9E4-2C7B84221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6481D36-017F-463C-A601-4995028FC4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54D88-D06C-4122-A14C-0B81161C2B54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A386F-CBF2-4F54-B9E4-2C7B842213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54D88-D06C-4122-A14C-0B81161C2B54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A386F-CBF2-4F54-B9E4-2C7B842213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54D88-D06C-4122-A14C-0B81161C2B54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A386F-CBF2-4F54-B9E4-2C7B842213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54D88-D06C-4122-A14C-0B81161C2B54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A386F-CBF2-4F54-B9E4-2C7B84221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54D88-D06C-4122-A14C-0B81161C2B54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A386F-CBF2-4F54-B9E4-2C7B842213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54D88-D06C-4122-A14C-0B81161C2B54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A386F-CBF2-4F54-B9E4-2C7B84221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2954D88-D06C-4122-A14C-0B81161C2B54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A386F-CBF2-4F54-B9E4-2C7B84221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954D88-D06C-4122-A14C-0B81161C2B54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6A386F-CBF2-4F54-B9E4-2C7B842213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2954D88-D06C-4122-A14C-0B81161C2B54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E6A386F-CBF2-4F54-B9E4-2C7B84221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nonline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nesotaonline.org/index.html" TargetMode="External"/><Relationship Id="rId2" Type="http://schemas.openxmlformats.org/officeDocument/2006/relationships/hyperlink" Target="http://www.sanjuancollege.edu/pages/4404.asp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Succeeding in Online Courses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Hiawatha Valley ABE</a:t>
            </a:r>
          </a:p>
          <a:p>
            <a:r>
              <a:rPr lang="en-US" dirty="0" smtClean="0"/>
              <a:t>Theresa </a:t>
            </a:r>
            <a:r>
              <a:rPr lang="en-US" dirty="0" err="1" smtClean="0"/>
              <a:t>Luther-Dolan</a:t>
            </a:r>
            <a:endParaRPr lang="en-US" dirty="0" smtClean="0"/>
          </a:p>
          <a:p>
            <a:r>
              <a:rPr lang="en-US" dirty="0" smtClean="0"/>
              <a:t>Chuck Butler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10 Deadly Sins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Don’t “Reply all” unless you mean </a:t>
            </a:r>
            <a:r>
              <a:rPr lang="en-US" sz="2800" dirty="0" smtClean="0"/>
              <a:t>it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Don’t start or contribute to “flame wars</a:t>
            </a:r>
            <a:r>
              <a:rPr lang="en-US" sz="2800" dirty="0" smtClean="0"/>
              <a:t>”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Don’t give your instructor a virus</a:t>
            </a:r>
            <a:r>
              <a:rPr lang="en-US" sz="2800" dirty="0" smtClean="0"/>
              <a:t>!!!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Don’t send or submit things you may regret </a:t>
            </a:r>
            <a:r>
              <a:rPr lang="en-US" sz="2800" dirty="0" smtClean="0"/>
              <a:t>later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Don’t pass around “forwards”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10 Deadly Sins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Don’t be too </a:t>
            </a:r>
            <a:r>
              <a:rPr lang="en-US" sz="2800" dirty="0" smtClean="0"/>
              <a:t>casual</a:t>
            </a:r>
          </a:p>
          <a:p>
            <a:endParaRPr lang="en-US" sz="2800" dirty="0"/>
          </a:p>
          <a:p>
            <a:r>
              <a:rPr lang="en-US" sz="2800" dirty="0"/>
              <a:t>Don’t be long-winded or stray from the </a:t>
            </a:r>
            <a:r>
              <a:rPr lang="en-US" sz="2800" dirty="0" smtClean="0"/>
              <a:t>topic</a:t>
            </a:r>
          </a:p>
          <a:p>
            <a:endParaRPr lang="en-US" sz="2800" dirty="0"/>
          </a:p>
          <a:p>
            <a:r>
              <a:rPr lang="en-US" sz="2800" dirty="0"/>
              <a:t>Watch the subject </a:t>
            </a:r>
            <a:r>
              <a:rPr lang="en-US" sz="2800" dirty="0" smtClean="0"/>
              <a:t>line</a:t>
            </a:r>
          </a:p>
          <a:p>
            <a:endParaRPr lang="en-US" sz="2800" dirty="0"/>
          </a:p>
          <a:p>
            <a:r>
              <a:rPr lang="en-US" sz="2800" dirty="0"/>
              <a:t>Don’t stray from the thread </a:t>
            </a:r>
            <a:r>
              <a:rPr lang="en-US" sz="2800" dirty="0" smtClean="0"/>
              <a:t>topic</a:t>
            </a:r>
          </a:p>
          <a:p>
            <a:endParaRPr lang="en-US" sz="2800" dirty="0"/>
          </a:p>
          <a:p>
            <a:r>
              <a:rPr lang="en-US" sz="2800" dirty="0"/>
              <a:t>Don’t send anonymous messages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Ten Best Practices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Count the (time) </a:t>
            </a:r>
            <a:r>
              <a:rPr lang="en-US" sz="2800" dirty="0" smtClean="0"/>
              <a:t>costs</a:t>
            </a:r>
          </a:p>
          <a:p>
            <a:endParaRPr lang="en-US" sz="2800" dirty="0"/>
          </a:p>
          <a:p>
            <a:r>
              <a:rPr lang="en-US" sz="2800" dirty="0"/>
              <a:t>Identify personal </a:t>
            </a:r>
            <a:r>
              <a:rPr lang="en-US" sz="2800" dirty="0" smtClean="0"/>
              <a:t>support</a:t>
            </a:r>
          </a:p>
          <a:p>
            <a:endParaRPr lang="en-US" sz="2800" dirty="0"/>
          </a:p>
          <a:p>
            <a:r>
              <a:rPr lang="en-US" sz="2800" dirty="0"/>
              <a:t>Read materials </a:t>
            </a:r>
            <a:r>
              <a:rPr lang="en-US" sz="2800" dirty="0" smtClean="0"/>
              <a:t>carefully</a:t>
            </a:r>
          </a:p>
          <a:p>
            <a:endParaRPr lang="en-US" sz="2800" dirty="0"/>
          </a:p>
          <a:p>
            <a:r>
              <a:rPr lang="en-US" sz="2800" dirty="0"/>
              <a:t>Be </a:t>
            </a:r>
            <a:r>
              <a:rPr lang="en-US" sz="2800" dirty="0" smtClean="0"/>
              <a:t>interactive</a:t>
            </a:r>
          </a:p>
          <a:p>
            <a:endParaRPr lang="en-US" sz="2800" dirty="0"/>
          </a:p>
          <a:p>
            <a:r>
              <a:rPr lang="en-US" sz="2800" dirty="0"/>
              <a:t>Add “value” to the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Ten Best Practices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Make a “regular” study schedule – stick to it</a:t>
            </a:r>
            <a:r>
              <a:rPr lang="en-US" sz="2800" dirty="0" smtClean="0"/>
              <a:t>!!!</a:t>
            </a:r>
          </a:p>
          <a:p>
            <a:endParaRPr lang="en-US" sz="2800" dirty="0"/>
          </a:p>
          <a:p>
            <a:r>
              <a:rPr lang="en-US" sz="2800" dirty="0"/>
              <a:t>Create a “study zone</a:t>
            </a:r>
            <a:r>
              <a:rPr lang="en-US" sz="2800" dirty="0" smtClean="0"/>
              <a:t>”</a:t>
            </a:r>
          </a:p>
          <a:p>
            <a:endParaRPr lang="en-US" sz="2800" dirty="0"/>
          </a:p>
          <a:p>
            <a:r>
              <a:rPr lang="en-US" sz="2800" dirty="0"/>
              <a:t>Check your </a:t>
            </a:r>
            <a:r>
              <a:rPr lang="en-US" sz="2800" dirty="0" smtClean="0"/>
              <a:t>work</a:t>
            </a:r>
          </a:p>
          <a:p>
            <a:endParaRPr lang="en-US" sz="2800" dirty="0"/>
          </a:p>
          <a:p>
            <a:r>
              <a:rPr lang="en-US" sz="2800" dirty="0"/>
              <a:t>Have required equipment and </a:t>
            </a:r>
            <a:r>
              <a:rPr lang="en-US" sz="2800" dirty="0" smtClean="0"/>
              <a:t>materials</a:t>
            </a:r>
          </a:p>
          <a:p>
            <a:endParaRPr lang="en-US" sz="2800" dirty="0"/>
          </a:p>
          <a:p>
            <a:r>
              <a:rPr lang="en-US" sz="2800" dirty="0"/>
              <a:t>Take responsibility for your own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</a:t>
            </a:r>
            <a:r>
              <a:rPr lang="en-US" dirty="0"/>
              <a:t>Online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500" dirty="0" smtClean="0"/>
              <a:t>Learning Environments</a:t>
            </a:r>
          </a:p>
          <a:p>
            <a:pPr lvl="1"/>
            <a:r>
              <a:rPr lang="en-US" sz="3000" dirty="0" smtClean="0"/>
              <a:t>Course management systems (D2L, </a:t>
            </a:r>
            <a:r>
              <a:rPr lang="en-US" sz="3000" dirty="0" err="1" smtClean="0"/>
              <a:t>WebCT</a:t>
            </a:r>
            <a:r>
              <a:rPr lang="en-US" sz="3000" dirty="0" smtClean="0"/>
              <a:t>, Blackboard, etc.)</a:t>
            </a:r>
          </a:p>
          <a:p>
            <a:pPr lvl="1"/>
            <a:r>
              <a:rPr lang="en-US" sz="3000" dirty="0" smtClean="0"/>
              <a:t>Email system</a:t>
            </a:r>
          </a:p>
          <a:p>
            <a:r>
              <a:rPr lang="en-US" sz="3500" dirty="0" smtClean="0"/>
              <a:t>Resources</a:t>
            </a:r>
          </a:p>
          <a:p>
            <a:pPr lvl="1"/>
            <a:r>
              <a:rPr lang="en-US" sz="3000" dirty="0" smtClean="0"/>
              <a:t>Distance Learning Coordinator</a:t>
            </a:r>
          </a:p>
          <a:p>
            <a:pPr lvl="1"/>
            <a:r>
              <a:rPr lang="en-US" sz="3000" dirty="0" smtClean="0"/>
              <a:t>Online Advocate</a:t>
            </a:r>
          </a:p>
          <a:p>
            <a:pPr lvl="1"/>
            <a:r>
              <a:rPr lang="en-US" sz="3000" dirty="0" smtClean="0"/>
              <a:t>Instructional Technologist</a:t>
            </a:r>
          </a:p>
          <a:p>
            <a:pPr lvl="1"/>
            <a:r>
              <a:rPr lang="en-US" sz="3000" dirty="0" smtClean="0"/>
              <a:t>Student Help Desk</a:t>
            </a:r>
          </a:p>
          <a:p>
            <a:pPr lvl="1"/>
            <a:endParaRPr lang="en-US" sz="2800" dirty="0"/>
          </a:p>
          <a:p>
            <a:r>
              <a:rPr lang="en-US" sz="3800" dirty="0" smtClean="0"/>
              <a:t>View </a:t>
            </a:r>
            <a:r>
              <a:rPr lang="en-US" sz="3800" dirty="0"/>
              <a:t>Example Course</a:t>
            </a:r>
          </a:p>
          <a:p>
            <a:pPr lvl="1"/>
            <a:r>
              <a:rPr lang="en-US" sz="3300" dirty="0" smtClean="0">
                <a:hlinkClick r:id="rId2"/>
              </a:rPr>
              <a:t>www.mnonline.org</a:t>
            </a:r>
            <a:r>
              <a:rPr lang="en-US" sz="3300" dirty="0" smtClean="0"/>
              <a:t> </a:t>
            </a:r>
            <a:endParaRPr lang="en-US" sz="33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117725" y="2784475"/>
            <a:ext cx="4587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Distance Learning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Web Enhanced</a:t>
            </a:r>
          </a:p>
          <a:p>
            <a:r>
              <a:rPr lang="en-US" sz="2800"/>
              <a:t>Video Conference/ITV</a:t>
            </a:r>
          </a:p>
          <a:p>
            <a:r>
              <a:rPr lang="en-US" sz="2800"/>
              <a:t>Correspondence </a:t>
            </a:r>
          </a:p>
          <a:p>
            <a:r>
              <a:rPr lang="en-US" sz="2800"/>
              <a:t>Online</a:t>
            </a:r>
          </a:p>
          <a:p>
            <a:r>
              <a:rPr lang="en-US" sz="2800"/>
              <a:t>Mixed/Hybrid</a:t>
            </a:r>
          </a:p>
          <a:p>
            <a:endParaRPr lang="en-US" sz="2800"/>
          </a:p>
        </p:txBody>
      </p:sp>
      <p:pic>
        <p:nvPicPr>
          <p:cNvPr id="47109" name="Picture 5" descr="j019538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29200" y="2362200"/>
            <a:ext cx="2389188" cy="24399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/>
              <a:t>Geography isn’t a limiting </a:t>
            </a:r>
            <a:r>
              <a:rPr lang="en-US" sz="3200" dirty="0" smtClean="0"/>
              <a:t>factor</a:t>
            </a:r>
          </a:p>
          <a:p>
            <a:endParaRPr lang="en-US" sz="3200" dirty="0"/>
          </a:p>
          <a:p>
            <a:r>
              <a:rPr lang="en-US" sz="3200" dirty="0"/>
              <a:t>Schedules tend to be more </a:t>
            </a:r>
            <a:r>
              <a:rPr lang="en-US" sz="3200" dirty="0" smtClean="0"/>
              <a:t>flexible</a:t>
            </a:r>
          </a:p>
          <a:p>
            <a:endParaRPr lang="en-US" sz="3200" dirty="0"/>
          </a:p>
          <a:p>
            <a:r>
              <a:rPr lang="en-US" sz="3200" dirty="0"/>
              <a:t>Student-based </a:t>
            </a:r>
            <a:r>
              <a:rPr lang="en-US" sz="3200" dirty="0" smtClean="0"/>
              <a:t>learning</a:t>
            </a:r>
          </a:p>
          <a:p>
            <a:endParaRPr lang="en-US" sz="3200" dirty="0"/>
          </a:p>
          <a:p>
            <a:r>
              <a:rPr lang="en-US" sz="3200" dirty="0"/>
              <a:t>Mix of media enhances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Disadvantages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Little social </a:t>
            </a:r>
            <a:r>
              <a:rPr lang="en-US" sz="3200" dirty="0" smtClean="0"/>
              <a:t>interaction</a:t>
            </a:r>
          </a:p>
          <a:p>
            <a:endParaRPr lang="en-US" sz="3200" dirty="0"/>
          </a:p>
          <a:p>
            <a:r>
              <a:rPr lang="en-US" sz="3200" dirty="0"/>
              <a:t>Poor time management </a:t>
            </a:r>
            <a:r>
              <a:rPr lang="en-US" sz="3200" dirty="0" smtClean="0"/>
              <a:t>skills</a:t>
            </a:r>
          </a:p>
          <a:p>
            <a:endParaRPr lang="en-US" sz="3200" dirty="0"/>
          </a:p>
          <a:p>
            <a:r>
              <a:rPr lang="en-US" sz="3200" dirty="0"/>
              <a:t>Face-to-face interaction can be encouraging and for some students </a:t>
            </a:r>
            <a:r>
              <a:rPr lang="en-US" sz="3200" dirty="0" smtClean="0"/>
              <a:t>necessary</a:t>
            </a:r>
          </a:p>
          <a:p>
            <a:endParaRPr lang="en-US" sz="3200" dirty="0"/>
          </a:p>
          <a:p>
            <a:r>
              <a:rPr lang="en-US" sz="3200" dirty="0"/>
              <a:t>College is more than a classroom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Distance Learning Right for Me?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3962400" cy="3657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Determine if you have the right access, skills, and motivation to be successful.</a:t>
            </a:r>
          </a:p>
          <a:p>
            <a:r>
              <a:rPr lang="en-US" sz="2800" dirty="0" smtClean="0"/>
              <a:t>Self-Assessment Tools</a:t>
            </a:r>
          </a:p>
          <a:p>
            <a:pPr lvl="1"/>
            <a:r>
              <a:rPr lang="en-US" sz="1600" dirty="0" smtClean="0">
                <a:hlinkClick r:id="rId2"/>
              </a:rPr>
              <a:t>http://www.sanjuancollege.edu/pages/4404.asp</a:t>
            </a:r>
            <a:endParaRPr lang="en-US" sz="1600" dirty="0" smtClean="0"/>
          </a:p>
          <a:p>
            <a:pPr lvl="1"/>
            <a:r>
              <a:rPr lang="en-US" sz="1600" dirty="0" smtClean="0">
                <a:hlinkClick r:id="rId3"/>
              </a:rPr>
              <a:t>http://www.minnesotaonline.org/index.html</a:t>
            </a:r>
            <a:r>
              <a:rPr lang="en-US" sz="1600" dirty="0" smtClean="0"/>
              <a:t> </a:t>
            </a:r>
            <a:endParaRPr lang="en-US" sz="1600" dirty="0"/>
          </a:p>
          <a:p>
            <a:endParaRPr lang="en-US" sz="2800" dirty="0"/>
          </a:p>
        </p:txBody>
      </p:sp>
      <p:pic>
        <p:nvPicPr>
          <p:cNvPr id="50180" name="Picture 4" descr="j0300520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486400" y="2133600"/>
            <a:ext cx="2590800" cy="22780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Succeed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Know the expectations for the class</a:t>
            </a:r>
          </a:p>
          <a:p>
            <a:pPr lvl="1"/>
            <a:r>
              <a:rPr lang="en-US" sz="2800" dirty="0"/>
              <a:t>Synchronous </a:t>
            </a:r>
            <a:r>
              <a:rPr lang="en-US" sz="2800" dirty="0" smtClean="0"/>
              <a:t>chat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Discussion </a:t>
            </a:r>
            <a:r>
              <a:rPr lang="en-US" sz="2800" dirty="0" smtClean="0"/>
              <a:t>board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Reading materials – text, online, </a:t>
            </a:r>
            <a:r>
              <a:rPr lang="en-US" sz="2800" dirty="0" smtClean="0"/>
              <a:t>etc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Group activities </a:t>
            </a:r>
            <a:endParaRPr lang="en-US" sz="2800" dirty="0" smtClean="0"/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Communication and response times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Succeed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/>
              <a:t>Manage </a:t>
            </a:r>
            <a:r>
              <a:rPr lang="en-US" sz="3200" dirty="0" smtClean="0"/>
              <a:t>your </a:t>
            </a:r>
            <a:r>
              <a:rPr lang="en-US" sz="3200" dirty="0"/>
              <a:t>time wisely</a:t>
            </a:r>
          </a:p>
          <a:p>
            <a:pPr lvl="1"/>
            <a:r>
              <a:rPr lang="en-US" sz="2800" dirty="0"/>
              <a:t>Don’t </a:t>
            </a:r>
            <a:r>
              <a:rPr lang="en-US" sz="2800" dirty="0" smtClean="0"/>
              <a:t>procrastinate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Don’t wait for </a:t>
            </a:r>
            <a:r>
              <a:rPr lang="en-US" sz="2800" dirty="0" smtClean="0"/>
              <a:t>perfection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Combine </a:t>
            </a:r>
            <a:r>
              <a:rPr lang="en-US" sz="2800" dirty="0" smtClean="0"/>
              <a:t>activities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Don’t expect your instructor to always be </a:t>
            </a:r>
            <a:r>
              <a:rPr lang="en-US" sz="2800" dirty="0" smtClean="0"/>
              <a:t>online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Make and keep a </a:t>
            </a:r>
            <a:r>
              <a:rPr lang="en-US" sz="2800" dirty="0" smtClean="0"/>
              <a:t>schedule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Use your free time wisely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Develop Positive Online Relationships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Make a Good First </a:t>
            </a:r>
            <a:r>
              <a:rPr lang="en-US" sz="2800" dirty="0" smtClean="0"/>
              <a:t>Impression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Effective Email </a:t>
            </a:r>
            <a:r>
              <a:rPr lang="en-US" sz="2800" dirty="0" smtClean="0"/>
              <a:t>Communication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Stay </a:t>
            </a:r>
            <a:r>
              <a:rPr lang="en-US" sz="2800" dirty="0" smtClean="0"/>
              <a:t>Organized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Attachment </a:t>
            </a:r>
            <a:r>
              <a:rPr lang="en-US" sz="2800" dirty="0" smtClean="0"/>
              <a:t>Etiquette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Get to Know your </a:t>
            </a:r>
            <a:r>
              <a:rPr lang="en-US" sz="2800" dirty="0" smtClean="0"/>
              <a:t>Instructor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Help Create a Successful Online Community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Online Communication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Spell Check and </a:t>
            </a:r>
            <a:r>
              <a:rPr lang="en-US" sz="2800" dirty="0" smtClean="0"/>
              <a:t>Grammar Check</a:t>
            </a:r>
          </a:p>
          <a:p>
            <a:endParaRPr lang="en-US" sz="2800" dirty="0"/>
          </a:p>
          <a:p>
            <a:r>
              <a:rPr lang="en-US" sz="2800" dirty="0"/>
              <a:t>Compensate for Not Having Non-verbal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Communications and Miscommunication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/>
              <a:t>Avoid Writing in All Capital </a:t>
            </a:r>
            <a:r>
              <a:rPr lang="en-US" sz="2800" dirty="0" smtClean="0"/>
              <a:t>Letters</a:t>
            </a:r>
          </a:p>
          <a:p>
            <a:endParaRPr lang="en-US" sz="2800" dirty="0"/>
          </a:p>
          <a:p>
            <a:r>
              <a:rPr lang="en-US" sz="2800" dirty="0"/>
              <a:t>Reply/Reply All/Reply with Message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</TotalTime>
  <Words>374</Words>
  <Application>Microsoft Office PowerPoint</Application>
  <PresentationFormat>On-screen Show (4:3)</PresentationFormat>
  <Paragraphs>130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Succeeding in Online Courses</vt:lpstr>
      <vt:lpstr>Types of Distance Learning</vt:lpstr>
      <vt:lpstr>Advantages</vt:lpstr>
      <vt:lpstr>Disadvantages</vt:lpstr>
      <vt:lpstr>Is Distance Learning Right for Me?</vt:lpstr>
      <vt:lpstr>How to Succeed</vt:lpstr>
      <vt:lpstr>How to Succeed</vt:lpstr>
      <vt:lpstr>Develop Positive Online Relationships</vt:lpstr>
      <vt:lpstr>Online Communication</vt:lpstr>
      <vt:lpstr>10 Deadly Sins</vt:lpstr>
      <vt:lpstr>10 Deadly Sins</vt:lpstr>
      <vt:lpstr>Ten Best Practices</vt:lpstr>
      <vt:lpstr>Ten Best Practices</vt:lpstr>
      <vt:lpstr>College Online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Success in Online Learning</dc:title>
  <dc:creator>pctech</dc:creator>
  <cp:lastModifiedBy>Theresa M. Luther</cp:lastModifiedBy>
  <cp:revision>7</cp:revision>
  <dcterms:created xsi:type="dcterms:W3CDTF">2010-07-01T18:19:05Z</dcterms:created>
  <dcterms:modified xsi:type="dcterms:W3CDTF">2012-11-02T18:41:44Z</dcterms:modified>
</cp:coreProperties>
</file>