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263" r:id="rId3"/>
    <p:sldId id="259" r:id="rId4"/>
    <p:sldId id="256" r:id="rId5"/>
    <p:sldId id="257" r:id="rId6"/>
    <p:sldId id="258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113EE-24AD-8F4D-9D59-72837E088FB9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2569D-86C9-5B4B-9463-8A6083D4B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Good listeners constantly</a:t>
            </a:r>
            <a:r>
              <a:rPr lang="en-US" baseline="0" dirty="0" smtClean="0"/>
              <a:t> sift familiar info. for something new to use. “There is no such thing as an uninteresting subject; only uninterested people.”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ALL speakers have potentially distracting mannerisms, speech patterns, clothing, etc.  Good Listeners attend to </a:t>
            </a:r>
            <a:r>
              <a:rPr lang="en-US" u="sng" baseline="0" dirty="0" smtClean="0"/>
              <a:t>what</a:t>
            </a:r>
            <a:r>
              <a:rPr lang="en-US" baseline="0" dirty="0" smtClean="0"/>
              <a:t> is said rather than </a:t>
            </a:r>
            <a:r>
              <a:rPr lang="en-US" u="sng" baseline="0" dirty="0" smtClean="0"/>
              <a:t>how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U of M: withhold evaluation until comprehension is complete—hear the speaker out. </a:t>
            </a:r>
            <a:r>
              <a:rPr lang="en-US" b="0" baseline="0" dirty="0" smtClean="0"/>
              <a:t> Don’t let reaction to one point cloud the rest.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Good listeners listen for unspoken main ideas &amp; connecting threads.</a:t>
            </a:r>
          </a:p>
          <a:p>
            <a:pPr marL="228600" indent="-228600">
              <a:buAutoNum type="arabicPeriod"/>
            </a:pPr>
            <a:r>
              <a:rPr lang="en-US" b="0" dirty="0" smtClean="0"/>
              <a:t>Be</a:t>
            </a:r>
            <a:r>
              <a:rPr lang="en-US" b="0" baseline="0" dirty="0" smtClean="0"/>
              <a:t> flexible; most speaker deviate from a specific outline pattern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Fixed gaze on the speaker doesn’t guarantee good listening.  Attention: a collection of tensions that can be resolved only by getting the facts or ideas that the speaker is trying to convey.</a:t>
            </a:r>
          </a:p>
          <a:p>
            <a:pPr marL="228600" indent="-228600">
              <a:buAutoNum type="arabicPeriod"/>
            </a:pPr>
            <a:r>
              <a:rPr lang="en-US" b="0" dirty="0" smtClean="0"/>
              <a:t>Adjust to existing distractions &amp; avoid creating (squirming,</a:t>
            </a:r>
            <a:r>
              <a:rPr lang="en-US" b="0" baseline="0" dirty="0" smtClean="0"/>
              <a:t> talking, paper-shuffling, fidgeting)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Put a little effort into learning new things when listening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It’s foolish to let a symbol for something get in out way of learning.  The weight of emotionally laden words keeps changing—those words cannot be avoided.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Average speaker before an audiences speaks at the rate of 100 wpm; Most people comprehend &amp; think at something like 400-500 wpm, giving listeners valuable time to digest &amp; mentally react to new information.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Found at: </a:t>
            </a:r>
            <a:r>
              <a:rPr lang="hu-HU" b="0" baseline="0" dirty="0" smtClean="0"/>
              <a:t>http://www.dartmouth.edu/~acskills/success/notes.html</a:t>
            </a: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2569D-86C9-5B4B-9463-8A6083D4BC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lsc.cornell.edu</a:t>
            </a:r>
            <a:r>
              <a:rPr lang="en-US" dirty="0" smtClean="0"/>
              <a:t>/Sidebars/</a:t>
            </a:r>
            <a:r>
              <a:rPr lang="en-US" dirty="0" err="1" smtClean="0"/>
              <a:t>Study_Skills_Resources</a:t>
            </a:r>
            <a:r>
              <a:rPr lang="en-US" dirty="0" smtClean="0"/>
              <a:t>/</a:t>
            </a:r>
            <a:r>
              <a:rPr lang="en-US" dirty="0" err="1" smtClean="0"/>
              <a:t>cornellsystem.pdf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2569D-86C9-5B4B-9463-8A6083D4BC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4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http://</a:t>
            </a:r>
            <a:r>
              <a:rPr lang="pl-PL" dirty="0" err="1" smtClean="0"/>
              <a:t>www.studygs.net</a:t>
            </a:r>
            <a:r>
              <a:rPr lang="pl-PL" dirty="0" smtClean="0"/>
              <a:t>/texred2.htm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2569D-86C9-5B4B-9463-8A6083D4B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9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www.testtakingtips.com</a:t>
            </a:r>
            <a:r>
              <a:rPr lang="en-US" dirty="0" smtClean="0"/>
              <a:t>/test/</a:t>
            </a:r>
            <a:r>
              <a:rPr lang="en-US" dirty="0" err="1" smtClean="0"/>
              <a:t>index.htm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2569D-86C9-5B4B-9463-8A6083D4BC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9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http://</a:t>
            </a:r>
            <a:r>
              <a:rPr lang="pl-PL" dirty="0" err="1" smtClean="0"/>
              <a:t>www.studygs.net</a:t>
            </a:r>
            <a:r>
              <a:rPr lang="pl-PL" dirty="0" smtClean="0"/>
              <a:t>/online/</a:t>
            </a:r>
            <a:r>
              <a:rPr lang="pl-PL" smtClean="0"/>
              <a:t>onlinetest.htm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2569D-86C9-5B4B-9463-8A6083D4B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3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Study Skills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 the most information out of the time you have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Taking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When you first receive your test, survey the entire test.</a:t>
            </a:r>
          </a:p>
          <a:p>
            <a:pPr marL="0" indent="0">
              <a:buNone/>
            </a:pPr>
            <a:r>
              <a:rPr lang="en-US" dirty="0" smtClean="0"/>
              <a:t>First do:</a:t>
            </a:r>
          </a:p>
          <a:p>
            <a:pPr marL="0" indent="0">
              <a:buNone/>
            </a:pPr>
            <a:r>
              <a:rPr lang="en-US" dirty="0" smtClean="0"/>
              <a:t>    -easiest items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-items with greatest point value</a:t>
            </a:r>
          </a:p>
          <a:p>
            <a:pPr marL="0" indent="0">
              <a:buNone/>
            </a:pPr>
            <a:r>
              <a:rPr lang="en-US" dirty="0" smtClean="0"/>
              <a:t> Read the entire question </a:t>
            </a:r>
            <a:r>
              <a:rPr lang="en-US" u="sng" dirty="0" smtClean="0"/>
              <a:t>carefully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Write legibly</a:t>
            </a:r>
          </a:p>
          <a:p>
            <a:pPr marL="0" indent="0">
              <a:buNone/>
            </a:pPr>
            <a:r>
              <a:rPr lang="en-US" dirty="0" smtClean="0"/>
              <a:t>Work at a speed that is comfortable for you but allow time to complete the test.</a:t>
            </a:r>
          </a:p>
          <a:p>
            <a:pPr marL="0" indent="0">
              <a:buNone/>
            </a:pPr>
            <a:r>
              <a:rPr lang="en-US" dirty="0" smtClean="0"/>
              <a:t>Double check for your first and last name </a:t>
            </a:r>
            <a:r>
              <a:rPr lang="en-US" u="sng" dirty="0" smtClean="0"/>
              <a:t>written legibly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868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the question before you look at the answers</a:t>
            </a:r>
          </a:p>
          <a:p>
            <a:pPr marL="0" indent="0">
              <a:buNone/>
            </a:pPr>
            <a:r>
              <a:rPr lang="en-US" dirty="0" smtClean="0"/>
              <a:t>Come up with an answer of your own before looking at the choices.</a:t>
            </a:r>
          </a:p>
          <a:p>
            <a:pPr marL="0" indent="0">
              <a:buNone/>
            </a:pPr>
            <a:r>
              <a:rPr lang="en-US" dirty="0" smtClean="0"/>
              <a:t>Read all choices before selecting your answer.</a:t>
            </a:r>
          </a:p>
          <a:p>
            <a:pPr marL="0" indent="0">
              <a:buNone/>
            </a:pPr>
            <a:r>
              <a:rPr lang="en-US" dirty="0" smtClean="0"/>
              <a:t>Eliminate answers you know aren’t right</a:t>
            </a:r>
          </a:p>
          <a:p>
            <a:pPr marL="0" indent="0">
              <a:buNone/>
            </a:pPr>
            <a:r>
              <a:rPr lang="en-US" dirty="0" smtClean="0"/>
              <a:t>Always select an answer </a:t>
            </a:r>
            <a:r>
              <a:rPr lang="en-US" i="1" dirty="0" smtClean="0"/>
              <a:t>unless there is a guessing penalty.</a:t>
            </a:r>
          </a:p>
          <a:p>
            <a:pPr marL="0" indent="0">
              <a:buNone/>
            </a:pPr>
            <a:r>
              <a:rPr lang="en-US" i="1" dirty="0" smtClean="0"/>
              <a:t>Usually </a:t>
            </a:r>
            <a:r>
              <a:rPr lang="en-US" dirty="0" smtClean="0"/>
              <a:t> the correct choice is the one with the most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True-False Test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Read through each statement carefully, noting qualifiers and key words.</a:t>
            </a:r>
          </a:p>
          <a:p>
            <a:pPr marL="0" indent="0">
              <a:buNone/>
            </a:pPr>
            <a:r>
              <a:rPr lang="en-US" dirty="0" smtClean="0"/>
              <a:t>If any part of the statement is false, the answer is false</a:t>
            </a:r>
          </a:p>
          <a:p>
            <a:pPr marL="0" indent="0">
              <a:buNone/>
            </a:pPr>
            <a:r>
              <a:rPr lang="en-US" dirty="0" smtClean="0"/>
              <a:t>Qualifiers like “never,” “always,” and “every” mean the statement must be true all of the time.  Usually they indicate a false answer.</a:t>
            </a:r>
          </a:p>
          <a:p>
            <a:pPr marL="0" indent="0">
              <a:buNone/>
            </a:pPr>
            <a:r>
              <a:rPr lang="en-US" dirty="0" smtClean="0"/>
              <a:t>Answer every item </a:t>
            </a:r>
            <a:r>
              <a:rPr lang="en-US" i="1" dirty="0" smtClean="0"/>
              <a:t>unless there is a guessing penalty.</a:t>
            </a:r>
          </a:p>
          <a:p>
            <a:pPr marL="0" indent="0">
              <a:buNone/>
            </a:pPr>
            <a:r>
              <a:rPr lang="en-US" dirty="0" smtClean="0"/>
              <a:t>Qualifiers like “usually,” “sometimes,” and “generally” usually lead to a true answer, but statements </a:t>
            </a:r>
            <a:r>
              <a:rPr lang="en-US" u="sng" dirty="0" smtClean="0"/>
              <a:t>must</a:t>
            </a:r>
            <a:r>
              <a:rPr lang="en-US" dirty="0" smtClean="0"/>
              <a:t> be read carefully.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Answer Tests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Read the question carefully, and make sure you answer everything that it asks for.</a:t>
            </a:r>
          </a:p>
          <a:p>
            <a:pPr marL="0" indent="0">
              <a:buNone/>
            </a:pPr>
            <a:r>
              <a:rPr lang="en-US" dirty="0" smtClean="0"/>
              <a:t>Try to anticipate questions ahead of time.  Most instructors emphasize key words.</a:t>
            </a:r>
          </a:p>
          <a:p>
            <a:pPr marL="0" indent="0">
              <a:buNone/>
            </a:pPr>
            <a:r>
              <a:rPr lang="en-US" dirty="0" smtClean="0"/>
              <a:t>If you can’t come up with the word(s) you need, finish the test and come back to the item.</a:t>
            </a:r>
          </a:p>
          <a:p>
            <a:pPr marL="0" indent="0">
              <a:buNone/>
            </a:pPr>
            <a:r>
              <a:rPr lang="en-US" dirty="0" smtClean="0"/>
              <a:t>Often words that are needed for short answers appear elsewhere on the test.</a:t>
            </a:r>
          </a:p>
          <a:p>
            <a:pPr marL="0" indent="0">
              <a:buNone/>
            </a:pPr>
            <a:r>
              <a:rPr lang="en-US" dirty="0" smtClean="0"/>
              <a:t>If you don’t know the exact answer, come as close as you 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the directions carefully.</a:t>
            </a:r>
          </a:p>
          <a:p>
            <a:pPr marL="0" indent="0">
              <a:buNone/>
            </a:pPr>
            <a:r>
              <a:rPr lang="en-US" dirty="0" smtClean="0"/>
              <a:t>Make sure you write every that is asked of you and a little more.</a:t>
            </a:r>
          </a:p>
          <a:p>
            <a:pPr marL="0" indent="0">
              <a:buNone/>
            </a:pPr>
            <a:r>
              <a:rPr lang="en-US" dirty="0" smtClean="0"/>
              <a:t>Budget your time.</a:t>
            </a:r>
          </a:p>
          <a:p>
            <a:pPr marL="0" indent="0">
              <a:buNone/>
            </a:pPr>
            <a:r>
              <a:rPr lang="en-US" dirty="0" smtClean="0"/>
              <a:t>If the questions is asking for facts, avoid giving an opinion.</a:t>
            </a:r>
          </a:p>
          <a:p>
            <a:pPr marL="0" indent="0">
              <a:buNone/>
            </a:pPr>
            <a:r>
              <a:rPr lang="en-US" dirty="0" smtClean="0"/>
              <a:t>Essay grading is always somewhat abstract. Neat papers usually receive higher marks.</a:t>
            </a:r>
          </a:p>
          <a:p>
            <a:pPr marL="0" indent="0">
              <a:buNone/>
            </a:pPr>
            <a:r>
              <a:rPr lang="en-US" dirty="0" smtClean="0"/>
              <a:t>Proofread for mistakes.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Book/Note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Study as you would for a closed book exam.</a:t>
            </a:r>
          </a:p>
          <a:p>
            <a:pPr marL="0" indent="0">
              <a:buNone/>
            </a:pPr>
            <a:r>
              <a:rPr lang="en-US" dirty="0" smtClean="0"/>
              <a:t>Familiarize yourself with the book.</a:t>
            </a:r>
          </a:p>
          <a:p>
            <a:pPr marL="0" indent="0">
              <a:buNone/>
            </a:pPr>
            <a:r>
              <a:rPr lang="en-US" dirty="0" smtClean="0"/>
              <a:t>Highlight important ideas.</a:t>
            </a:r>
          </a:p>
          <a:p>
            <a:pPr marL="0" indent="0">
              <a:buNone/>
            </a:pPr>
            <a:r>
              <a:rPr lang="en-US" dirty="0" smtClean="0"/>
              <a:t>Use post-it notes and bookmarks.</a:t>
            </a:r>
          </a:p>
          <a:p>
            <a:pPr marL="0" indent="0">
              <a:buNone/>
            </a:pPr>
            <a:r>
              <a:rPr lang="en-US" dirty="0" smtClean="0"/>
              <a:t>Bring all the resources you’ll be allowed to use.</a:t>
            </a:r>
          </a:p>
          <a:p>
            <a:pPr marL="0" indent="0">
              <a:buNone/>
            </a:pPr>
            <a:r>
              <a:rPr lang="en-US" dirty="0" smtClean="0"/>
              <a:t>Answer questions you know first, and use your book for the rest.</a:t>
            </a:r>
          </a:p>
          <a:p>
            <a:pPr marL="0" indent="0">
              <a:buNone/>
            </a:pPr>
            <a:r>
              <a:rPr lang="en-US" dirty="0" smtClean="0"/>
              <a:t>Use information from the book to support your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Master the login process to access the test.</a:t>
            </a:r>
          </a:p>
          <a:p>
            <a:pPr marL="0" indent="0">
              <a:buNone/>
            </a:pPr>
            <a:r>
              <a:rPr lang="en-US" dirty="0" smtClean="0"/>
              <a:t>If you take the test at home make sure your computer has the correct software and internet speed.</a:t>
            </a:r>
          </a:p>
          <a:p>
            <a:pPr marL="0" indent="0">
              <a:buNone/>
            </a:pPr>
            <a:r>
              <a:rPr lang="en-US" dirty="0" smtClean="0"/>
              <a:t>Be aware of whether or not the test is timed.</a:t>
            </a:r>
          </a:p>
          <a:p>
            <a:pPr marL="0" indent="0">
              <a:buNone/>
            </a:pPr>
            <a:r>
              <a:rPr lang="en-US" dirty="0" smtClean="0"/>
              <a:t>Know if the test is continuous, or if you can leave and return.</a:t>
            </a:r>
          </a:p>
          <a:p>
            <a:pPr marL="0" indent="0">
              <a:buNone/>
            </a:pPr>
            <a:r>
              <a:rPr lang="en-US" dirty="0" smtClean="0"/>
              <a:t>Read and be sure you understand instructions.</a:t>
            </a:r>
          </a:p>
          <a:p>
            <a:pPr marL="0" indent="0">
              <a:buNone/>
            </a:pPr>
            <a:r>
              <a:rPr lang="en-US" dirty="0" smtClean="0"/>
              <a:t>Be sure you save and exit correctly so your work is not lost.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Test……..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your test is returned, check it over for grading errors.</a:t>
            </a:r>
          </a:p>
          <a:p>
            <a:pPr marL="0" indent="0">
              <a:buNone/>
            </a:pPr>
            <a:r>
              <a:rPr lang="en-US" dirty="0" smtClean="0"/>
              <a:t>If you don’t understand your mistakes, ask the instructor to explain.</a:t>
            </a:r>
          </a:p>
          <a:p>
            <a:pPr marL="0" indent="0">
              <a:buNone/>
            </a:pPr>
            <a:r>
              <a:rPr lang="en-US" dirty="0" smtClean="0"/>
              <a:t>If you review the test in class, take notes for future reference.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f you’re grade is low, ask the instructor if there is a make-up exam or if there’s extra credit work.</a:t>
            </a:r>
          </a:p>
          <a:p>
            <a:pPr marL="0" indent="0">
              <a:buNone/>
            </a:pPr>
            <a:r>
              <a:rPr lang="en-US" dirty="0" smtClean="0"/>
              <a:t>Save the test as study material for future tests.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2568411"/>
          </a:xfrm>
        </p:spPr>
        <p:txBody>
          <a:bodyPr/>
          <a:lstStyle/>
          <a:p>
            <a:r>
              <a:rPr lang="en-US" dirty="0" smtClean="0"/>
              <a:t>The easiest, most efficient way to get the information is to actively attend every class—beginning to 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06" b="5906"/>
          <a:stretch>
            <a:fillRect/>
          </a:stretch>
        </p:blipFill>
        <p:spPr>
          <a:xfrm>
            <a:off x="1827251" y="3500639"/>
            <a:ext cx="5388844" cy="2478328"/>
          </a:xfrm>
        </p:spPr>
      </p:pic>
    </p:spTree>
    <p:extLst>
      <p:ext uri="{BB962C8B-B14F-4D97-AF65-F5344CB8AC3E}">
        <p14:creationId xmlns:p14="http://schemas.microsoft.com/office/powerpoint/2010/main" val="6394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Bad Listening Habits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Calling the subject dull</a:t>
            </a:r>
          </a:p>
          <a:p>
            <a:pPr marL="0" indent="0">
              <a:buNone/>
            </a:pPr>
            <a:r>
              <a:rPr lang="en-US" dirty="0" smtClean="0"/>
              <a:t>2. Criticizing the speaker</a:t>
            </a:r>
          </a:p>
          <a:p>
            <a:pPr marL="0" indent="0">
              <a:buNone/>
            </a:pPr>
            <a:r>
              <a:rPr lang="en-US" dirty="0" smtClean="0"/>
              <a:t>3. Becoming over-stimulated</a:t>
            </a:r>
          </a:p>
          <a:p>
            <a:pPr marL="0" indent="0">
              <a:buNone/>
            </a:pPr>
            <a:r>
              <a:rPr lang="en-US" dirty="0" smtClean="0"/>
              <a:t>4. Listening only for facts</a:t>
            </a:r>
          </a:p>
          <a:p>
            <a:pPr marL="0" indent="0">
              <a:buNone/>
            </a:pPr>
            <a:r>
              <a:rPr lang="en-US" dirty="0" smtClean="0"/>
              <a:t>5. Trying to outline everything</a:t>
            </a:r>
          </a:p>
          <a:p>
            <a:pPr marL="0" indent="0">
              <a:buNone/>
            </a:pPr>
            <a:r>
              <a:rPr lang="en-US" dirty="0" smtClean="0"/>
              <a:t>6. Faking attention</a:t>
            </a:r>
          </a:p>
          <a:p>
            <a:pPr marL="0" indent="0">
              <a:buNone/>
            </a:pPr>
            <a:r>
              <a:rPr lang="en-US" dirty="0" smtClean="0"/>
              <a:t>7. Tolerating distraction</a:t>
            </a:r>
          </a:p>
          <a:p>
            <a:pPr marL="0" indent="0">
              <a:buNone/>
            </a:pPr>
            <a:r>
              <a:rPr lang="en-US" dirty="0" smtClean="0"/>
              <a:t>8. Choosing only what’s easy</a:t>
            </a:r>
          </a:p>
          <a:p>
            <a:pPr marL="0" indent="0">
              <a:buNone/>
            </a:pPr>
            <a:r>
              <a:rPr lang="en-US" dirty="0" smtClean="0"/>
              <a:t>9. Letting emotion-laden words get in the way</a:t>
            </a:r>
          </a:p>
          <a:p>
            <a:pPr marL="0" indent="0">
              <a:buNone/>
            </a:pPr>
            <a:r>
              <a:rPr lang="en-US" dirty="0" smtClean="0"/>
              <a:t>10. Wasting the differential between speech &amp; thought speed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Note-taking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included in class most often includes the central concepts of the course &amp; will undoubtedly appear on exams.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system that </a:t>
            </a:r>
            <a:br>
              <a:rPr lang="en-US" dirty="0" smtClean="0"/>
            </a:br>
            <a:r>
              <a:rPr lang="en-US" dirty="0" smtClean="0"/>
              <a:t>enables you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Review regularly</a:t>
            </a:r>
          </a:p>
          <a:p>
            <a:pPr marL="0" indent="0">
              <a:buNone/>
            </a:pPr>
            <a:r>
              <a:rPr lang="en-US" sz="4800" dirty="0" smtClean="0"/>
              <a:t>Recite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(repeating key concepts from class)</a:t>
            </a:r>
          </a:p>
          <a:p>
            <a:pPr marL="0" indent="0">
              <a:buNone/>
            </a:pPr>
            <a:r>
              <a:rPr lang="en-US" sz="4800" dirty="0" smtClean="0"/>
              <a:t>Reflect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(connecting class ideas to other notes and readings)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 Taking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1742926" cy="3950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2 ½ inches</a:t>
            </a:r>
          </a:p>
          <a:p>
            <a:pPr marL="0" indent="0" algn="ctr">
              <a:buNone/>
            </a:pP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</a:rPr>
              <a:t>Recall Column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b="1" dirty="0" smtClean="0"/>
              <a:t>. Reduce: </a:t>
            </a:r>
            <a:r>
              <a:rPr lang="en-US" sz="2000" dirty="0" smtClean="0"/>
              <a:t>ASAP, summarize as concisely as possible.</a:t>
            </a:r>
            <a:endParaRPr lang="en-US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955499" y="2039112"/>
            <a:ext cx="5492761" cy="3950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 smtClean="0"/>
              <a:t>6 inches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1. </a:t>
            </a:r>
            <a:r>
              <a:rPr lang="en-US" b="1" dirty="0" smtClean="0"/>
              <a:t>Record: </a:t>
            </a:r>
            <a:r>
              <a:rPr lang="en-US" dirty="0" smtClean="0"/>
              <a:t>During the lecture, record meaningful facts and ideas, </a:t>
            </a:r>
            <a:r>
              <a:rPr lang="en-US" i="1" u="sng" dirty="0" smtClean="0"/>
              <a:t>legibly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3. </a:t>
            </a:r>
            <a:r>
              <a:rPr lang="en-US" b="1" dirty="0" smtClean="0"/>
              <a:t>Recite: </a:t>
            </a:r>
            <a:r>
              <a:rPr lang="en-US" dirty="0" smtClean="0"/>
              <a:t>Cover this column and recall as much as you can using only the cues in the Recall Column. Use your own words.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4. </a:t>
            </a:r>
            <a:r>
              <a:rPr lang="en-US" b="1" dirty="0" smtClean="0">
                <a:solidFill>
                  <a:schemeClr val="tx1"/>
                </a:solidFill>
              </a:rPr>
              <a:t>Reflect: </a:t>
            </a:r>
            <a:r>
              <a:rPr lang="en-US" dirty="0" smtClean="0">
                <a:solidFill>
                  <a:schemeClr val="tx1"/>
                </a:solidFill>
              </a:rPr>
              <a:t>Mentally add your own opinions and previous knowledge.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5. </a:t>
            </a:r>
            <a:r>
              <a:rPr lang="en-US" b="1" dirty="0" smtClean="0">
                <a:solidFill>
                  <a:schemeClr val="tx1"/>
                </a:solidFill>
              </a:rPr>
              <a:t>Review: </a:t>
            </a:r>
            <a:r>
              <a:rPr lang="en-US" dirty="0" smtClean="0">
                <a:solidFill>
                  <a:schemeClr val="tx1"/>
                </a:solidFill>
              </a:rPr>
              <a:t>Spend 10 minutes weekly reviewing all notes.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SQ3R Reading Method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Before you read,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4400" dirty="0" smtClean="0"/>
              <a:t>urvey</a:t>
            </a:r>
            <a:r>
              <a:rPr lang="en-US" sz="3600" dirty="0" smtClean="0"/>
              <a:t> the chapter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sz="4400" dirty="0" smtClean="0">
                <a:solidFill>
                  <a:schemeClr val="tx1"/>
                </a:solidFill>
              </a:rPr>
              <a:t>uestion</a:t>
            </a:r>
            <a:r>
              <a:rPr lang="en-US" sz="3600" dirty="0" smtClean="0">
                <a:solidFill>
                  <a:schemeClr val="tx1"/>
                </a:solidFill>
              </a:rPr>
              <a:t> while you are surveying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4400" dirty="0" smtClean="0">
                <a:solidFill>
                  <a:schemeClr val="tx1"/>
                </a:solidFill>
              </a:rPr>
              <a:t>ead</a:t>
            </a:r>
            <a:r>
              <a:rPr lang="en-US" sz="3600" dirty="0" smtClean="0">
                <a:solidFill>
                  <a:schemeClr val="tx1"/>
                </a:solidFill>
              </a:rPr>
              <a:t> each section separately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4400" dirty="0" smtClean="0">
                <a:solidFill>
                  <a:schemeClr val="tx1"/>
                </a:solidFill>
              </a:rPr>
              <a:t>ecite</a:t>
            </a:r>
            <a:r>
              <a:rPr lang="en-US" sz="3600" dirty="0" smtClean="0">
                <a:solidFill>
                  <a:schemeClr val="tx1"/>
                </a:solidFill>
              </a:rPr>
              <a:t> after you’ve read a section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4400" dirty="0" smtClean="0">
                <a:solidFill>
                  <a:schemeClr val="tx1"/>
                </a:solidFill>
              </a:rPr>
              <a:t>eview: </a:t>
            </a:r>
            <a:r>
              <a:rPr lang="en-US" sz="3600" dirty="0" smtClean="0">
                <a:solidFill>
                  <a:schemeClr val="tx1"/>
                </a:solidFill>
              </a:rPr>
              <a:t>an ongoing process</a:t>
            </a: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6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Day One:</a:t>
            </a:r>
          </a:p>
          <a:p>
            <a:pPr marL="0" indent="0">
              <a:buNone/>
            </a:pPr>
            <a:r>
              <a:rPr lang="en-US" sz="2000" dirty="0" smtClean="0"/>
              <a:t>Read your notes; ask yourself questions</a:t>
            </a:r>
          </a:p>
          <a:p>
            <a:pPr marL="0" indent="0">
              <a:buNone/>
            </a:pPr>
            <a:r>
              <a:rPr lang="en-US" sz="2000" dirty="0" smtClean="0"/>
              <a:t>Day Two:</a:t>
            </a:r>
          </a:p>
          <a:p>
            <a:pPr marL="0" indent="0">
              <a:buNone/>
            </a:pPr>
            <a:r>
              <a:rPr lang="en-US" sz="2000" dirty="0" smtClean="0"/>
              <a:t>Page through the text &amp;/or your notebook</a:t>
            </a:r>
          </a:p>
          <a:p>
            <a:pPr marL="0" indent="0">
              <a:buNone/>
            </a:pPr>
            <a:r>
              <a:rPr lang="en-US" sz="2000" dirty="0" smtClean="0"/>
              <a:t>Develop mnemonic devices for material to memorize</a:t>
            </a:r>
          </a:p>
          <a:p>
            <a:pPr marL="0" indent="0">
              <a:buNone/>
            </a:pPr>
            <a:r>
              <a:rPr lang="en-US" sz="2000" dirty="0" smtClean="0"/>
              <a:t>Make flash cards for difficult terms, etc.</a:t>
            </a:r>
          </a:p>
          <a:p>
            <a:pPr marL="0" indent="0">
              <a:buNone/>
            </a:pPr>
            <a:r>
              <a:rPr lang="en-US" sz="2000" dirty="0" smtClean="0"/>
              <a:t>Days Three, Four, &amp; Five</a:t>
            </a:r>
            <a:br>
              <a:rPr lang="en-US" sz="2000" dirty="0" smtClean="0"/>
            </a:br>
            <a:r>
              <a:rPr lang="en-US" sz="2000" dirty="0" smtClean="0"/>
              <a:t>Alternate between notes, flash cards, &amp; questions</a:t>
            </a:r>
          </a:p>
          <a:p>
            <a:pPr marL="0" indent="0">
              <a:buNone/>
            </a:pPr>
            <a:r>
              <a:rPr lang="en-US" sz="2000" dirty="0" smtClean="0"/>
              <a:t>Weekend:</a:t>
            </a:r>
          </a:p>
          <a:p>
            <a:pPr marL="0" indent="0">
              <a:buNone/>
            </a:pPr>
            <a:r>
              <a:rPr lang="en-US" sz="2000" dirty="0" smtClean="0"/>
              <a:t>Use textbook &amp; notebook to list all topics &amp; subtopics</a:t>
            </a:r>
          </a:p>
          <a:p>
            <a:pPr marL="0" indent="0">
              <a:buNone/>
            </a:pPr>
            <a:r>
              <a:rPr lang="en-US" sz="2000" dirty="0" smtClean="0"/>
              <a:t>Make your own study guide for periodic review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393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29184" lvl="1" indent="0">
              <a:buNone/>
            </a:pPr>
            <a:r>
              <a:rPr lang="en-US" dirty="0" smtClean="0"/>
              <a:t>Test performance begins the first day of class, with attendance and participation.</a:t>
            </a:r>
          </a:p>
          <a:p>
            <a:pPr marL="0" indent="0">
              <a:buNone/>
            </a:pPr>
            <a:r>
              <a:rPr lang="en-US" dirty="0" smtClean="0"/>
              <a:t>Budget your time so you are well-prepared</a:t>
            </a:r>
          </a:p>
          <a:p>
            <a:pPr marL="0" indent="0">
              <a:buNone/>
            </a:pPr>
            <a:r>
              <a:rPr lang="en-US" dirty="0" smtClean="0"/>
              <a:t>Be sure to be alert in class immediately before the test; that’s when key information of often defined</a:t>
            </a:r>
          </a:p>
          <a:p>
            <a:pPr marL="0" indent="0">
              <a:buNone/>
            </a:pPr>
            <a:r>
              <a:rPr lang="en-US" dirty="0" smtClean="0"/>
              <a:t>Review class notes &amp; practice tests</a:t>
            </a:r>
          </a:p>
          <a:p>
            <a:pPr marL="0" indent="0">
              <a:buNone/>
            </a:pPr>
            <a:r>
              <a:rPr lang="en-US" dirty="0" smtClean="0"/>
              <a:t>Eat a sensible meal before a test</a:t>
            </a:r>
          </a:p>
          <a:p>
            <a:pPr marL="0" indent="0">
              <a:buNone/>
            </a:pPr>
            <a:r>
              <a:rPr lang="en-US" dirty="0" smtClean="0"/>
              <a:t>Get a reasonable amount of sleep before a test.</a:t>
            </a:r>
          </a:p>
          <a:p>
            <a:pPr marL="0" indent="0">
              <a:buNone/>
            </a:pPr>
            <a:r>
              <a:rPr lang="en-US" dirty="0" smtClean="0"/>
              <a:t>Set your alarm a little early so you won’t feel hurried</a:t>
            </a:r>
          </a:p>
          <a:p>
            <a:pPr marL="0" indent="0">
              <a:buNone/>
            </a:pPr>
            <a:r>
              <a:rPr lang="en-US" dirty="0" smtClean="0"/>
              <a:t>Use the restroom before walking into the classroom.</a:t>
            </a:r>
          </a:p>
          <a:p>
            <a:pPr marL="0" indent="0">
              <a:buNone/>
            </a:pPr>
            <a:r>
              <a:rPr lang="en-US" dirty="0" smtClean="0"/>
              <a:t>Arrive about 5 minutes before the test will start.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1225</TotalTime>
  <Words>1239</Words>
  <Application>Microsoft Office PowerPoint</Application>
  <PresentationFormat>On-screen Show (4:3)</PresentationFormat>
  <Paragraphs>134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Sketchbook</vt:lpstr>
      <vt:lpstr>Basic Study Skills </vt:lpstr>
      <vt:lpstr>The easiest, most efficient way to get the information is to actively attend every class—beginning to end</vt:lpstr>
      <vt:lpstr>10 Bad Listening Habits</vt:lpstr>
      <vt:lpstr>Note-taking Strategies</vt:lpstr>
      <vt:lpstr>Develop a system that  enables you to:</vt:lpstr>
      <vt:lpstr>Cornell Note Taking System</vt:lpstr>
      <vt:lpstr>SQ3R Reading Method  </vt:lpstr>
      <vt:lpstr>Review:</vt:lpstr>
      <vt:lpstr>Preparing for THE TEST</vt:lpstr>
      <vt:lpstr>Test Taking tips</vt:lpstr>
      <vt:lpstr>Multiple Choice Tests</vt:lpstr>
      <vt:lpstr>True-False Test Tips</vt:lpstr>
      <vt:lpstr>Short Answer Tests </vt:lpstr>
      <vt:lpstr>Essay Tests</vt:lpstr>
      <vt:lpstr>Open Book/Note Tests</vt:lpstr>
      <vt:lpstr>Online Tests</vt:lpstr>
      <vt:lpstr>After the Test……..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Note-taking Strategies</dc:title>
  <dc:creator>Dorothy Eckblad</dc:creator>
  <cp:lastModifiedBy>Theresa M. Luther</cp:lastModifiedBy>
  <cp:revision>29</cp:revision>
  <dcterms:created xsi:type="dcterms:W3CDTF">2012-09-25T11:57:27Z</dcterms:created>
  <dcterms:modified xsi:type="dcterms:W3CDTF">2012-11-05T18:20:35Z</dcterms:modified>
</cp:coreProperties>
</file>