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72" r:id="rId1"/>
  </p:sldMasterIdLst>
  <p:sldIdLst>
    <p:sldId id="257" r:id="rId2"/>
    <p:sldId id="300" r:id="rId3"/>
    <p:sldId id="256" r:id="rId4"/>
    <p:sldId id="258" r:id="rId5"/>
    <p:sldId id="282" r:id="rId6"/>
    <p:sldId id="283" r:id="rId7"/>
    <p:sldId id="284" r:id="rId8"/>
    <p:sldId id="292" r:id="rId9"/>
    <p:sldId id="285" r:id="rId10"/>
    <p:sldId id="293" r:id="rId11"/>
    <p:sldId id="280" r:id="rId12"/>
    <p:sldId id="271" r:id="rId13"/>
    <p:sldId id="294" r:id="rId14"/>
    <p:sldId id="295" r:id="rId15"/>
    <p:sldId id="296" r:id="rId16"/>
    <p:sldId id="297" r:id="rId17"/>
    <p:sldId id="298" r:id="rId18"/>
    <p:sldId id="299" r:id="rId19"/>
    <p:sldId id="267" r:id="rId20"/>
    <p:sldId id="274" r:id="rId21"/>
    <p:sldId id="275" r:id="rId22"/>
    <p:sldId id="276" r:id="rId23"/>
    <p:sldId id="277" r:id="rId24"/>
    <p:sldId id="278" r:id="rId25"/>
    <p:sldId id="279" r:id="rId26"/>
    <p:sldId id="265" r:id="rId27"/>
    <p:sldId id="266" r:id="rId28"/>
    <p:sldId id="270" r:id="rId29"/>
    <p:sldId id="286" r:id="rId30"/>
    <p:sldId id="287" r:id="rId31"/>
    <p:sldId id="288" r:id="rId32"/>
    <p:sldId id="263" r:id="rId33"/>
    <p:sldId id="264" r:id="rId34"/>
    <p:sldId id="289" r:id="rId35"/>
    <p:sldId id="261" r:id="rId36"/>
    <p:sldId id="259" r:id="rId37"/>
    <p:sldId id="260" r:id="rId38"/>
    <p:sldId id="290" r:id="rId39"/>
    <p:sldId id="291" r:id="rId40"/>
    <p:sldId id="268" r:id="rId41"/>
    <p:sldId id="272" r:id="rId42"/>
    <p:sldId id="273"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80"/>
      </p:cViewPr>
      <p:guideLst>
        <p:guide orient="horz" pos="2160"/>
        <p:guide pos="2880"/>
      </p:guideLst>
    </p:cSldViewPr>
  </p:slideViewPr>
  <p:notesTextViewPr>
    <p:cViewPr>
      <p:scale>
        <a:sx n="1" d="1"/>
        <a:sy n="1" d="1"/>
      </p:scale>
      <p:origin x="0" y="0"/>
    </p:cViewPr>
  </p:notesTextViewPr>
  <p:sorterViewPr>
    <p:cViewPr>
      <p:scale>
        <a:sx n="100" d="100"/>
        <a:sy n="100" d="100"/>
      </p:scale>
      <p:origin x="0" y="93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A75C520-7175-4963-B514-369494FBC8DA}" type="datetimeFigureOut">
              <a:rPr lang="en-US" smtClean="0"/>
              <a:t>6/5/2012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A03C11B-95CF-46BA-AE6A-478F0569E2A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75C520-7175-4963-B514-369494FBC8DA}" type="datetimeFigureOut">
              <a:rPr lang="en-US" smtClean="0"/>
              <a:t>6/5/2012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3C11B-95CF-46BA-AE6A-478F0569E2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75C520-7175-4963-B514-369494FBC8DA}" type="datetimeFigureOut">
              <a:rPr lang="en-US" smtClean="0"/>
              <a:t>6/5/2012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3C11B-95CF-46BA-AE6A-478F0569E2A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75C520-7175-4963-B514-369494FBC8DA}" type="datetimeFigureOut">
              <a:rPr lang="en-US" smtClean="0"/>
              <a:t>6/5/2012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3C11B-95CF-46BA-AE6A-478F0569E2A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A75C520-7175-4963-B514-369494FBC8DA}" type="datetimeFigureOut">
              <a:rPr lang="en-US" smtClean="0"/>
              <a:t>6/5/2012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3C11B-95CF-46BA-AE6A-478F0569E2A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A75C520-7175-4963-B514-369494FBC8DA}" type="datetimeFigureOut">
              <a:rPr lang="en-US" smtClean="0"/>
              <a:t>6/5/2012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3C11B-95CF-46BA-AE6A-478F0569E2A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A75C520-7175-4963-B514-369494FBC8DA}" type="datetimeFigureOut">
              <a:rPr lang="en-US" smtClean="0"/>
              <a:t>6/5/2012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03C11B-95CF-46BA-AE6A-478F0569E2A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A75C520-7175-4963-B514-369494FBC8DA}" type="datetimeFigureOut">
              <a:rPr lang="en-US" smtClean="0"/>
              <a:t>6/5/2012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3C11B-95CF-46BA-AE6A-478F0569E2A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5C520-7175-4963-B514-369494FBC8DA}" type="datetimeFigureOut">
              <a:rPr lang="en-US" smtClean="0"/>
              <a:t>6/5/2012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03C11B-95CF-46BA-AE6A-478F0569E2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A75C520-7175-4963-B514-369494FBC8DA}" type="datetimeFigureOut">
              <a:rPr lang="en-US" smtClean="0"/>
              <a:t>6/5/2012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3C11B-95CF-46BA-AE6A-478F0569E2A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A75C520-7175-4963-B514-369494FBC8DA}" type="datetimeFigureOut">
              <a:rPr lang="en-US" smtClean="0"/>
              <a:t>6/5/2012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A03C11B-95CF-46BA-AE6A-478F0569E2A3}"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75C520-7175-4963-B514-369494FBC8DA}" type="datetimeFigureOut">
              <a:rPr lang="en-US" smtClean="0"/>
              <a:t>6/5/2012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A03C11B-95CF-46BA-AE6A-478F0569E2A3}"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You are about to take an important step. </a:t>
            </a:r>
          </a:p>
          <a:p>
            <a:r>
              <a:rPr lang="en-US" dirty="0" smtClean="0"/>
              <a:t>This class will help acquire academic, career, and employability skills.</a:t>
            </a:r>
          </a:p>
          <a:p>
            <a:r>
              <a:rPr lang="en-US" dirty="0" smtClean="0"/>
              <a:t>I am Rob Whinnery.</a:t>
            </a:r>
          </a:p>
          <a:p>
            <a:r>
              <a:rPr lang="en-US" dirty="0" smtClean="0"/>
              <a:t>This is Chuck Butler.</a:t>
            </a:r>
          </a:p>
          <a:p>
            <a:r>
              <a:rPr lang="en-US" dirty="0" smtClean="0"/>
              <a:t>Get ready to take the bull by the horns.</a:t>
            </a:r>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1016552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Attendance Requirements</a:t>
            </a:r>
          </a:p>
        </p:txBody>
      </p:sp>
      <p:sp>
        <p:nvSpPr>
          <p:cNvPr id="3" name="Content Placeholder 2"/>
          <p:cNvSpPr>
            <a:spLocks noGrp="1"/>
          </p:cNvSpPr>
          <p:nvPr>
            <p:ph idx="1"/>
          </p:nvPr>
        </p:nvSpPr>
        <p:spPr/>
        <p:txBody>
          <a:bodyPr>
            <a:normAutofit lnSpcReduction="10000"/>
          </a:bodyPr>
          <a:lstStyle/>
          <a:p>
            <a:r>
              <a:rPr lang="en-US" dirty="0" smtClean="0"/>
              <a:t>The Online classroom </a:t>
            </a:r>
            <a:r>
              <a:rPr lang="en-US" dirty="0"/>
              <a:t>instructors will discuss an attendance plan with </a:t>
            </a:r>
            <a:r>
              <a:rPr lang="en-US" dirty="0" smtClean="0"/>
              <a:t>you:</a:t>
            </a:r>
          </a:p>
          <a:p>
            <a:pPr marL="0" lvl="1" indent="0">
              <a:buClr>
                <a:schemeClr val="accent3"/>
              </a:buClr>
              <a:buSzPct val="95000"/>
              <a:buNone/>
            </a:pPr>
            <a:r>
              <a:rPr lang="en-US" dirty="0"/>
              <a:t>	</a:t>
            </a:r>
            <a:r>
              <a:rPr lang="en-US" dirty="0" smtClean="0"/>
              <a:t>- </a:t>
            </a:r>
            <a:r>
              <a:rPr lang="en-US" dirty="0"/>
              <a:t>in order for you to have a successful learning 	experience you will need to attend </a:t>
            </a:r>
            <a:r>
              <a:rPr lang="en-US" dirty="0" smtClean="0"/>
              <a:t>one </a:t>
            </a:r>
            <a:r>
              <a:rPr lang="en-US" dirty="0" smtClean="0"/>
              <a:t>or </a:t>
            </a:r>
            <a:r>
              <a:rPr lang="en-US" dirty="0" smtClean="0"/>
              <a:t>two classes 	per month, plus a distance learning orientation class.</a:t>
            </a:r>
            <a:endParaRPr lang="en-US" dirty="0" smtClean="0"/>
          </a:p>
          <a:p>
            <a:pPr marL="0" indent="0">
              <a:buNone/>
            </a:pPr>
            <a:r>
              <a:rPr lang="en-US" dirty="0" smtClean="0"/>
              <a:t>	- This class requires that you spend </a:t>
            </a:r>
            <a:r>
              <a:rPr lang="en-US" dirty="0" smtClean="0"/>
              <a:t>4-6 hours </a:t>
            </a:r>
            <a:r>
              <a:rPr lang="en-US" dirty="0" smtClean="0"/>
              <a:t>per 	week </a:t>
            </a:r>
            <a:r>
              <a:rPr lang="en-US" dirty="0" smtClean="0"/>
              <a:t>on </a:t>
            </a:r>
            <a:r>
              <a:rPr lang="en-US" dirty="0" smtClean="0"/>
              <a:t>your assigned lessons </a:t>
            </a:r>
            <a:r>
              <a:rPr lang="en-US" dirty="0" smtClean="0"/>
              <a:t>(which </a:t>
            </a:r>
            <a:r>
              <a:rPr lang="en-US" dirty="0" smtClean="0"/>
              <a:t>is the same 	time required to take a face-to-face </a:t>
            </a:r>
            <a:r>
              <a:rPr lang="en-US" dirty="0" smtClean="0"/>
              <a:t>class).</a:t>
            </a:r>
            <a:endParaRPr lang="en-US" dirty="0" smtClean="0"/>
          </a:p>
          <a:p>
            <a:pPr marL="0" indent="0">
              <a:buNone/>
            </a:pPr>
            <a:r>
              <a:rPr lang="en-US" dirty="0"/>
              <a:t>	</a:t>
            </a:r>
            <a:r>
              <a:rPr lang="en-US" dirty="0" smtClean="0"/>
              <a:t>-  If after two weeks of no hours recorded, you will 	be locked out of the program until you make a 	</a:t>
            </a:r>
            <a:r>
              <a:rPr lang="en-US" smtClean="0"/>
              <a:t>new </a:t>
            </a:r>
            <a:r>
              <a:rPr lang="en-US" smtClean="0"/>
              <a:t>arrangement </a:t>
            </a:r>
            <a:r>
              <a:rPr lang="en-US" dirty="0" smtClean="0"/>
              <a:t>with your instructor. </a:t>
            </a:r>
            <a:endParaRPr lang="en-US" dirty="0"/>
          </a:p>
        </p:txBody>
      </p:sp>
    </p:spTree>
    <p:extLst>
      <p:ext uri="{BB962C8B-B14F-4D97-AF65-F5344CB8AC3E}">
        <p14:creationId xmlns:p14="http://schemas.microsoft.com/office/powerpoint/2010/main" val="195986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Sign-In Sheet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30947" y="1935163"/>
            <a:ext cx="5682106" cy="4389437"/>
          </a:xfrm>
        </p:spPr>
      </p:pic>
    </p:spTree>
    <p:extLst>
      <p:ext uri="{BB962C8B-B14F-4D97-AF65-F5344CB8AC3E}">
        <p14:creationId xmlns:p14="http://schemas.microsoft.com/office/powerpoint/2010/main" val="2450470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Dates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8522" y="1935163"/>
            <a:ext cx="5386956" cy="4389437"/>
          </a:xfrm>
        </p:spPr>
      </p:pic>
    </p:spTree>
    <p:extLst>
      <p:ext uri="{BB962C8B-B14F-4D97-AF65-F5344CB8AC3E}">
        <p14:creationId xmlns:p14="http://schemas.microsoft.com/office/powerpoint/2010/main" val="3003909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Appraisal and CASAS Assessment</a:t>
            </a:r>
            <a:endParaRPr lang="en-US" dirty="0"/>
          </a:p>
        </p:txBody>
      </p:sp>
      <p:sp>
        <p:nvSpPr>
          <p:cNvPr id="3" name="Content Placeholder 2"/>
          <p:cNvSpPr>
            <a:spLocks noGrp="1"/>
          </p:cNvSpPr>
          <p:nvPr>
            <p:ph idx="1"/>
          </p:nvPr>
        </p:nvSpPr>
        <p:spPr/>
        <p:txBody>
          <a:bodyPr/>
          <a:lstStyle/>
          <a:p>
            <a:r>
              <a:rPr lang="en-US" dirty="0" smtClean="0"/>
              <a:t>After completing the forms in your student intake folder, you will be given a two-part test</a:t>
            </a:r>
          </a:p>
          <a:p>
            <a:pPr marL="0" indent="0">
              <a:buNone/>
            </a:pPr>
            <a:r>
              <a:rPr lang="en-US" dirty="0"/>
              <a:t>	</a:t>
            </a:r>
            <a:r>
              <a:rPr lang="en-US" dirty="0" smtClean="0"/>
              <a:t>- Part 1 : The CASAS Appraisal</a:t>
            </a:r>
          </a:p>
          <a:p>
            <a:pPr marL="0" indent="0">
              <a:buNone/>
            </a:pPr>
            <a:r>
              <a:rPr lang="en-US" dirty="0"/>
              <a:t>	</a:t>
            </a:r>
            <a:r>
              <a:rPr lang="en-US" dirty="0" smtClean="0"/>
              <a:t>	- This test assesses your skills 				allowing the instructor to administer the 		correct level of the CASAS Assessment 		(Part 2) it takes 20-25 minutes</a:t>
            </a:r>
            <a:endParaRPr lang="en-US" dirty="0"/>
          </a:p>
        </p:txBody>
      </p:sp>
    </p:spTree>
    <p:extLst>
      <p:ext uri="{BB962C8B-B14F-4D97-AF65-F5344CB8AC3E}">
        <p14:creationId xmlns:p14="http://schemas.microsoft.com/office/powerpoint/2010/main" val="727729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Appraisal and CASAS Assessment</a:t>
            </a:r>
          </a:p>
        </p:txBody>
      </p:sp>
      <p:sp>
        <p:nvSpPr>
          <p:cNvPr id="3" name="Content Placeholder 2"/>
          <p:cNvSpPr>
            <a:spLocks noGrp="1"/>
          </p:cNvSpPr>
          <p:nvPr>
            <p:ph idx="1"/>
          </p:nvPr>
        </p:nvSpPr>
        <p:spPr/>
        <p:txBody>
          <a:bodyPr/>
          <a:lstStyle/>
          <a:p>
            <a:r>
              <a:rPr lang="en-US" dirty="0" smtClean="0"/>
              <a:t>Part 2: CASAS Assessment Pre and Post Tests</a:t>
            </a:r>
          </a:p>
          <a:p>
            <a:pPr marL="0" indent="0">
              <a:buNone/>
            </a:pPr>
            <a:r>
              <a:rPr lang="en-US" dirty="0" smtClean="0"/>
              <a:t>	- These tests are designed to assess your skills and 	grade levels.</a:t>
            </a:r>
          </a:p>
          <a:p>
            <a:pPr marL="0" indent="0">
              <a:buNone/>
            </a:pPr>
            <a:r>
              <a:rPr lang="en-US" dirty="0"/>
              <a:t>	</a:t>
            </a:r>
            <a:r>
              <a:rPr lang="en-US" dirty="0" smtClean="0"/>
              <a:t>- There are math and reading assessment tests.</a:t>
            </a:r>
          </a:p>
          <a:p>
            <a:pPr marL="0" indent="0">
              <a:buNone/>
            </a:pPr>
            <a:r>
              <a:rPr lang="en-US" dirty="0"/>
              <a:t>	</a:t>
            </a:r>
            <a:r>
              <a:rPr lang="en-US" dirty="0" smtClean="0"/>
              <a:t>- The CASAS tests take about an hour to 	finish.</a:t>
            </a:r>
            <a:endParaRPr lang="en-US" dirty="0"/>
          </a:p>
        </p:txBody>
      </p:sp>
    </p:spTree>
    <p:extLst>
      <p:ext uri="{BB962C8B-B14F-4D97-AF65-F5344CB8AC3E}">
        <p14:creationId xmlns:p14="http://schemas.microsoft.com/office/powerpoint/2010/main" val="3926555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Appraisal and CASAS Assessment</a:t>
            </a:r>
          </a:p>
        </p:txBody>
      </p:sp>
      <p:sp>
        <p:nvSpPr>
          <p:cNvPr id="3" name="Content Placeholder 2"/>
          <p:cNvSpPr>
            <a:spLocks noGrp="1"/>
          </p:cNvSpPr>
          <p:nvPr>
            <p:ph idx="1"/>
          </p:nvPr>
        </p:nvSpPr>
        <p:spPr/>
        <p:txBody>
          <a:bodyPr>
            <a:normAutofit/>
          </a:bodyPr>
          <a:lstStyle/>
          <a:p>
            <a:endParaRPr lang="en-US" dirty="0" smtClean="0"/>
          </a:p>
          <a:p>
            <a:r>
              <a:rPr lang="en-US" dirty="0" smtClean="0"/>
              <a:t>You might be asking ….. </a:t>
            </a:r>
            <a:r>
              <a:rPr lang="en-US" b="1" dirty="0" smtClean="0"/>
              <a:t>Why all this testing?</a:t>
            </a:r>
          </a:p>
          <a:p>
            <a:pPr marL="0" indent="0">
              <a:buNone/>
            </a:pPr>
            <a:endParaRPr lang="en-US" b="1" dirty="0" smtClean="0"/>
          </a:p>
          <a:p>
            <a:r>
              <a:rPr lang="en-US" dirty="0" smtClean="0"/>
              <a:t>The</a:t>
            </a:r>
            <a:r>
              <a:rPr lang="en-US" b="1" dirty="0" smtClean="0"/>
              <a:t> </a:t>
            </a:r>
            <a:r>
              <a:rPr lang="en-US" dirty="0" smtClean="0"/>
              <a:t>initial assessment, the CASAS pre-test, is important because:</a:t>
            </a:r>
          </a:p>
          <a:p>
            <a:r>
              <a:rPr lang="en-US" dirty="0" smtClean="0"/>
              <a:t>It provides necessary information for setting personal and education goals</a:t>
            </a:r>
          </a:p>
          <a:p>
            <a:r>
              <a:rPr lang="en-US" dirty="0" smtClean="0"/>
              <a:t>Instructors use the scores to select appropriate class and study materials</a:t>
            </a:r>
            <a:endParaRPr lang="en-US" dirty="0"/>
          </a:p>
        </p:txBody>
      </p:sp>
    </p:spTree>
    <p:extLst>
      <p:ext uri="{BB962C8B-B14F-4D97-AF65-F5344CB8AC3E}">
        <p14:creationId xmlns:p14="http://schemas.microsoft.com/office/powerpoint/2010/main" val="1908955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Appraisal and CASAS Assessment</a:t>
            </a:r>
          </a:p>
        </p:txBody>
      </p:sp>
      <p:sp>
        <p:nvSpPr>
          <p:cNvPr id="3" name="Content Placeholder 2"/>
          <p:cNvSpPr>
            <a:spLocks noGrp="1"/>
          </p:cNvSpPr>
          <p:nvPr>
            <p:ph idx="1"/>
          </p:nvPr>
        </p:nvSpPr>
        <p:spPr/>
        <p:txBody>
          <a:bodyPr>
            <a:normAutofit/>
          </a:bodyPr>
          <a:lstStyle/>
          <a:p>
            <a:r>
              <a:rPr lang="en-US" dirty="0" smtClean="0"/>
              <a:t>The CASAS post-testing is used to track your progress in math and reading and helps assess readiness for the GED® Test</a:t>
            </a:r>
          </a:p>
          <a:p>
            <a:r>
              <a:rPr lang="en-US" dirty="0" smtClean="0"/>
              <a:t>Post-testing occurs monthly, and at a minimum after the fall, spring, and summer sessions </a:t>
            </a:r>
          </a:p>
          <a:p>
            <a:r>
              <a:rPr lang="en-US" dirty="0" smtClean="0"/>
              <a:t>We realize testing is intimidating for many, your skills may not be where you want them to be, but- </a:t>
            </a:r>
            <a:r>
              <a:rPr lang="en-US" b="1" dirty="0" smtClean="0"/>
              <a:t>REMEMBER…. </a:t>
            </a:r>
            <a:r>
              <a:rPr lang="en-US" dirty="0" smtClean="0"/>
              <a:t>CASAS assesses current skills not your abilities</a:t>
            </a:r>
            <a:endParaRPr lang="en-US" dirty="0"/>
          </a:p>
        </p:txBody>
      </p:sp>
    </p:spTree>
    <p:extLst>
      <p:ext uri="{BB962C8B-B14F-4D97-AF65-F5344CB8AC3E}">
        <p14:creationId xmlns:p14="http://schemas.microsoft.com/office/powerpoint/2010/main" val="2579587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GED® Test</a:t>
            </a:r>
            <a:endParaRPr lang="en-US" dirty="0"/>
          </a:p>
        </p:txBody>
      </p:sp>
      <p:sp>
        <p:nvSpPr>
          <p:cNvPr id="3" name="Content Placeholder 2"/>
          <p:cNvSpPr>
            <a:spLocks noGrp="1"/>
          </p:cNvSpPr>
          <p:nvPr>
            <p:ph idx="1"/>
          </p:nvPr>
        </p:nvSpPr>
        <p:spPr/>
        <p:txBody>
          <a:bodyPr>
            <a:normAutofit fontScale="25000" lnSpcReduction="20000"/>
          </a:bodyPr>
          <a:lstStyle/>
          <a:p>
            <a:r>
              <a:rPr lang="en-US" sz="12800" dirty="0" smtClean="0"/>
              <a:t>The GED® Test is a two-part, 8-hour exam</a:t>
            </a:r>
          </a:p>
          <a:p>
            <a:r>
              <a:rPr lang="en-US" sz="12800" dirty="0"/>
              <a:t>You will be tested in five subject areas:</a:t>
            </a:r>
          </a:p>
          <a:p>
            <a:pPr marL="0" indent="0">
              <a:buNone/>
            </a:pPr>
            <a:r>
              <a:rPr lang="en-US" sz="12800" dirty="0"/>
              <a:t>	- Reading</a:t>
            </a:r>
          </a:p>
          <a:p>
            <a:pPr marL="0" indent="0">
              <a:buNone/>
            </a:pPr>
            <a:r>
              <a:rPr lang="en-US" sz="12800" dirty="0"/>
              <a:t>	- Social Studies</a:t>
            </a:r>
          </a:p>
          <a:p>
            <a:pPr marL="0" indent="0">
              <a:buNone/>
            </a:pPr>
            <a:r>
              <a:rPr lang="en-US" sz="12800" dirty="0"/>
              <a:t>	- Science</a:t>
            </a:r>
          </a:p>
          <a:p>
            <a:pPr marL="0" indent="0">
              <a:buNone/>
            </a:pPr>
            <a:r>
              <a:rPr lang="en-US" sz="12800" dirty="0"/>
              <a:t>	-Math</a:t>
            </a:r>
          </a:p>
          <a:p>
            <a:pPr marL="0" indent="0">
              <a:buNone/>
            </a:pPr>
            <a:r>
              <a:rPr lang="en-US" sz="12800" dirty="0"/>
              <a:t>	-Writing</a:t>
            </a:r>
          </a:p>
          <a:p>
            <a:r>
              <a:rPr lang="en-US" sz="12800" dirty="0" smtClean="0"/>
              <a:t>Your instructor will explain the scoring of these subtests and requirements for passing</a:t>
            </a:r>
          </a:p>
          <a:p>
            <a:pPr marL="0" indent="0">
              <a:buNone/>
            </a:pPr>
            <a:endParaRPr lang="en-US" sz="12800" dirty="0"/>
          </a:p>
          <a:p>
            <a:endParaRPr lang="en-US" sz="12800" dirty="0" smtClean="0"/>
          </a:p>
          <a:p>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21213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GED® Test</a:t>
            </a:r>
          </a:p>
        </p:txBody>
      </p:sp>
      <p:sp>
        <p:nvSpPr>
          <p:cNvPr id="3" name="Content Placeholder 2"/>
          <p:cNvSpPr>
            <a:spLocks noGrp="1"/>
          </p:cNvSpPr>
          <p:nvPr>
            <p:ph idx="1"/>
          </p:nvPr>
        </p:nvSpPr>
        <p:spPr/>
        <p:txBody>
          <a:bodyPr>
            <a:normAutofit lnSpcReduction="10000"/>
          </a:bodyPr>
          <a:lstStyle/>
          <a:p>
            <a:r>
              <a:rPr lang="en-US" dirty="0" smtClean="0"/>
              <a:t>Registration Information</a:t>
            </a:r>
          </a:p>
          <a:p>
            <a:pPr marL="0" indent="0">
              <a:buNone/>
            </a:pPr>
            <a:r>
              <a:rPr lang="en-US" dirty="0"/>
              <a:t>	</a:t>
            </a:r>
            <a:r>
              <a:rPr lang="en-US" dirty="0" smtClean="0"/>
              <a:t>-Red Wing is an official </a:t>
            </a:r>
            <a:r>
              <a:rPr lang="en-US" err="1" smtClean="0"/>
              <a:t>GED</a:t>
            </a:r>
            <a:r>
              <a:rPr lang="en-US" smtClean="0"/>
              <a:t>® testing </a:t>
            </a:r>
            <a:r>
              <a:rPr lang="en-US" dirty="0" smtClean="0"/>
              <a:t>center</a:t>
            </a:r>
          </a:p>
          <a:p>
            <a:pPr marL="0" indent="0">
              <a:buNone/>
            </a:pPr>
            <a:r>
              <a:rPr lang="en-US" dirty="0"/>
              <a:t>	</a:t>
            </a:r>
            <a:r>
              <a:rPr lang="en-US" dirty="0" smtClean="0"/>
              <a:t>- test are also given in Zumbrota and Cannon 	Falls periodically   </a:t>
            </a:r>
          </a:p>
          <a:p>
            <a:r>
              <a:rPr lang="en-US" dirty="0" smtClean="0"/>
              <a:t>Prior to the test date, students must register for the test in person by:</a:t>
            </a:r>
          </a:p>
          <a:p>
            <a:pPr marL="0" indent="0">
              <a:buNone/>
            </a:pPr>
            <a:r>
              <a:rPr lang="en-US" dirty="0"/>
              <a:t>	</a:t>
            </a:r>
            <a:r>
              <a:rPr lang="en-US" dirty="0" smtClean="0"/>
              <a:t>- filling out an application form</a:t>
            </a:r>
          </a:p>
          <a:p>
            <a:pPr marL="0" indent="0">
              <a:buNone/>
            </a:pPr>
            <a:r>
              <a:rPr lang="en-US" dirty="0"/>
              <a:t>	</a:t>
            </a:r>
            <a:r>
              <a:rPr lang="en-US" dirty="0" smtClean="0"/>
              <a:t>- providing two forms of ID, one must be a 	photo ID</a:t>
            </a:r>
          </a:p>
          <a:p>
            <a:pPr marL="0" indent="0">
              <a:buNone/>
            </a:pPr>
            <a:r>
              <a:rPr lang="en-US" dirty="0"/>
              <a:t>	</a:t>
            </a:r>
            <a:r>
              <a:rPr lang="en-US" dirty="0" smtClean="0"/>
              <a:t>- paying the current GED® testing fee</a:t>
            </a:r>
            <a:endParaRPr lang="en-US" dirty="0"/>
          </a:p>
        </p:txBody>
      </p:sp>
    </p:spTree>
    <p:extLst>
      <p:ext uri="{BB962C8B-B14F-4D97-AF65-F5344CB8AC3E}">
        <p14:creationId xmlns:p14="http://schemas.microsoft.com/office/powerpoint/2010/main" val="2392422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GED Completion Checklist</a:t>
            </a:r>
            <a:endParaRPr lang="en-US" dirty="0"/>
          </a:p>
        </p:txBody>
      </p:sp>
      <p:sp>
        <p:nvSpPr>
          <p:cNvPr id="3" name="Content Placeholder 2"/>
          <p:cNvSpPr>
            <a:spLocks noGrp="1"/>
          </p:cNvSpPr>
          <p:nvPr>
            <p:ph idx="1"/>
          </p:nvPr>
        </p:nvSpPr>
        <p:spPr/>
        <p:txBody>
          <a:bodyPr>
            <a:normAutofit fontScale="32500" lnSpcReduction="20000"/>
          </a:bodyPr>
          <a:lstStyle/>
          <a:p>
            <a:r>
              <a:rPr lang="en-US" b="1" dirty="0"/>
              <a:t>Name</a:t>
            </a:r>
            <a:r>
              <a:rPr lang="en-US" b="1" dirty="0" smtClean="0"/>
              <a:t>_____________________________</a:t>
            </a:r>
            <a:endParaRPr lang="en-US" dirty="0"/>
          </a:p>
          <a:p>
            <a:pPr marL="0" indent="0">
              <a:buNone/>
            </a:pPr>
            <a:endParaRPr lang="en-US" dirty="0"/>
          </a:p>
          <a:p>
            <a:r>
              <a:rPr lang="en-US" b="1" u="sng" dirty="0"/>
              <a:t>Step 1</a:t>
            </a:r>
            <a:endParaRPr lang="en-US" dirty="0"/>
          </a:p>
          <a:p>
            <a:r>
              <a:rPr lang="en-US" b="1" dirty="0"/>
              <a:t>_____  Apply for government issued photo ID, if </a:t>
            </a:r>
            <a:r>
              <a:rPr lang="en-US" b="1" dirty="0" smtClean="0"/>
              <a:t>needed</a:t>
            </a:r>
            <a:endParaRPr lang="en-US" dirty="0"/>
          </a:p>
          <a:p>
            <a:r>
              <a:rPr lang="en-US" b="1" u="sng" dirty="0"/>
              <a:t>Step 2</a:t>
            </a:r>
            <a:endParaRPr lang="en-US" dirty="0"/>
          </a:p>
          <a:p>
            <a:r>
              <a:rPr lang="en-US" b="1" dirty="0"/>
              <a:t>_____  CASAS pre--test (required by MN Dept. of Ed.)</a:t>
            </a:r>
            <a:endParaRPr lang="en-US" dirty="0"/>
          </a:p>
          <a:p>
            <a:r>
              <a:rPr lang="en-US" b="1" dirty="0"/>
              <a:t>_____  Pass GED Official Practice Tests – score of 450 or above</a:t>
            </a:r>
            <a:endParaRPr lang="en-US" dirty="0"/>
          </a:p>
          <a:p>
            <a:r>
              <a:rPr lang="en-US" b="1" dirty="0"/>
              <a:t>	(500 or above is recommended if college bound)</a:t>
            </a:r>
            <a:endParaRPr lang="en-US" dirty="0"/>
          </a:p>
          <a:p>
            <a:r>
              <a:rPr lang="en-US" b="1" dirty="0"/>
              <a:t>_____  Writing		_____	_____	_____</a:t>
            </a:r>
            <a:endParaRPr lang="en-US" dirty="0"/>
          </a:p>
          <a:p>
            <a:r>
              <a:rPr lang="en-US" b="1" dirty="0"/>
              <a:t>_____  Social Studies	</a:t>
            </a:r>
            <a:r>
              <a:rPr lang="en-US" b="1" dirty="0" smtClean="0"/>
              <a:t>        </a:t>
            </a:r>
            <a:r>
              <a:rPr lang="en-US" b="1" dirty="0"/>
              <a:t>	_____	</a:t>
            </a:r>
            <a:r>
              <a:rPr lang="en-US" b="1" dirty="0" smtClean="0"/>
              <a:t>_____                             _____</a:t>
            </a:r>
            <a:endParaRPr lang="en-US" dirty="0"/>
          </a:p>
          <a:p>
            <a:r>
              <a:rPr lang="en-US" b="1" dirty="0"/>
              <a:t>_____  Science		_____	_____	_____</a:t>
            </a:r>
            <a:endParaRPr lang="en-US" dirty="0"/>
          </a:p>
          <a:p>
            <a:r>
              <a:rPr lang="en-US" b="1" dirty="0"/>
              <a:t>_____  Reading		_____	_____	_____</a:t>
            </a:r>
            <a:endParaRPr lang="en-US" dirty="0"/>
          </a:p>
          <a:p>
            <a:r>
              <a:rPr lang="en-US" b="1" dirty="0"/>
              <a:t>_____  Math			_____	_____	</a:t>
            </a:r>
            <a:r>
              <a:rPr lang="en-US" b="1" dirty="0" smtClean="0"/>
              <a:t>_____</a:t>
            </a:r>
            <a:endParaRPr lang="en-US" dirty="0"/>
          </a:p>
          <a:p>
            <a:r>
              <a:rPr lang="en-US" b="1" u="sng" dirty="0"/>
              <a:t>Step 3</a:t>
            </a:r>
            <a:endParaRPr lang="en-US" dirty="0"/>
          </a:p>
          <a:p>
            <a:r>
              <a:rPr lang="en-US" b="1" dirty="0"/>
              <a:t>_____  Apply for age waiver, if under the age of </a:t>
            </a:r>
            <a:r>
              <a:rPr lang="en-US" b="1" dirty="0" smtClean="0"/>
              <a:t>19</a:t>
            </a:r>
            <a:endParaRPr lang="en-US" dirty="0"/>
          </a:p>
          <a:p>
            <a:r>
              <a:rPr lang="en-US" b="1" u="sng" dirty="0"/>
              <a:t>Step 4</a:t>
            </a:r>
            <a:endParaRPr lang="en-US" dirty="0"/>
          </a:p>
          <a:p>
            <a:r>
              <a:rPr lang="en-US" b="1" dirty="0"/>
              <a:t>_____  CASAS post-test before taking GED exam (required by MN  </a:t>
            </a:r>
            <a:endParaRPr lang="en-US" dirty="0"/>
          </a:p>
          <a:p>
            <a:r>
              <a:rPr lang="en-US" b="1" dirty="0"/>
              <a:t>            Dept. of Ed</a:t>
            </a:r>
            <a:r>
              <a:rPr lang="en-US" b="1" dirty="0" smtClean="0"/>
              <a:t>.)</a:t>
            </a:r>
            <a:endParaRPr lang="en-US" dirty="0"/>
          </a:p>
          <a:p>
            <a:r>
              <a:rPr lang="en-US" b="1" u="sng" dirty="0"/>
              <a:t>Step 5</a:t>
            </a:r>
            <a:endParaRPr lang="en-US" dirty="0"/>
          </a:p>
          <a:p>
            <a:r>
              <a:rPr lang="en-US" b="1" dirty="0"/>
              <a:t>_____  Complete registration and make appointment to test </a:t>
            </a:r>
            <a:endParaRPr lang="en-US" dirty="0"/>
          </a:p>
          <a:p>
            <a:r>
              <a:rPr lang="en-US" b="1" dirty="0"/>
              <a:t>        	 must have ID and </a:t>
            </a:r>
            <a:r>
              <a:rPr lang="en-US" b="1" dirty="0" smtClean="0"/>
              <a:t>$80.00</a:t>
            </a:r>
            <a:endParaRPr lang="en-US" dirty="0"/>
          </a:p>
          <a:p>
            <a:r>
              <a:rPr lang="en-US" b="1" dirty="0"/>
              <a:t>	 for the test fee			</a:t>
            </a:r>
            <a:endParaRPr lang="en-US" dirty="0"/>
          </a:p>
          <a:p>
            <a:r>
              <a:rPr lang="en-US" b="1" dirty="0"/>
              <a:t>_____  Receive confirmation of test date and time  </a:t>
            </a:r>
            <a:endParaRPr lang="en-US" dirty="0"/>
          </a:p>
          <a:p>
            <a:r>
              <a:rPr lang="en-US" b="1" u="sng" dirty="0"/>
              <a:t>Step 6</a:t>
            </a:r>
            <a:endParaRPr lang="en-US" dirty="0"/>
          </a:p>
          <a:p>
            <a:r>
              <a:rPr lang="en-US" b="1" dirty="0"/>
              <a:t>_____  Pass the GED exams</a:t>
            </a:r>
            <a:endParaRPr lang="en-US" dirty="0"/>
          </a:p>
          <a:p>
            <a:r>
              <a:rPr lang="en-US" b="1" dirty="0"/>
              <a:t>_____  Writing		_____	_____	_____</a:t>
            </a:r>
            <a:endParaRPr lang="en-US" dirty="0"/>
          </a:p>
          <a:p>
            <a:r>
              <a:rPr lang="en-US" b="1" dirty="0"/>
              <a:t>_____  Social Studies	</a:t>
            </a:r>
            <a:r>
              <a:rPr lang="en-US" b="1" dirty="0" smtClean="0"/>
              <a:t>	_____</a:t>
            </a:r>
            <a:r>
              <a:rPr lang="en-US" b="1" dirty="0"/>
              <a:t>	_____	_____</a:t>
            </a:r>
            <a:endParaRPr lang="en-US" dirty="0"/>
          </a:p>
          <a:p>
            <a:r>
              <a:rPr lang="en-US" b="1" dirty="0"/>
              <a:t>_____  Science		_____	_____	_____</a:t>
            </a:r>
            <a:endParaRPr lang="en-US" dirty="0"/>
          </a:p>
          <a:p>
            <a:r>
              <a:rPr lang="en-US" b="1" dirty="0"/>
              <a:t>_____  Reading		_____	_____	_____</a:t>
            </a:r>
            <a:endParaRPr lang="en-US" dirty="0"/>
          </a:p>
          <a:p>
            <a:r>
              <a:rPr lang="en-US" b="1" dirty="0"/>
              <a:t>_____  Math			_____	_____	_____</a:t>
            </a:r>
            <a:endParaRPr lang="en-US" dirty="0"/>
          </a:p>
          <a:p>
            <a:r>
              <a:rPr lang="en-US" dirty="0"/>
              <a:t> </a:t>
            </a:r>
          </a:p>
          <a:p>
            <a:r>
              <a:rPr lang="en-US" b="1" u="sng" dirty="0"/>
              <a:t>Step </a:t>
            </a:r>
            <a:r>
              <a:rPr lang="en-US" b="1" u="sng" dirty="0" smtClean="0"/>
              <a:t>7</a:t>
            </a:r>
            <a:r>
              <a:rPr lang="en-US" b="1" dirty="0"/>
              <a:t> </a:t>
            </a:r>
            <a:endParaRPr lang="en-US" dirty="0"/>
          </a:p>
          <a:p>
            <a:r>
              <a:rPr lang="en-US" b="1" dirty="0"/>
              <a:t>Enjoy the benefits of having a GED Certificate</a:t>
            </a:r>
            <a:endParaRPr lang="en-US" dirty="0"/>
          </a:p>
          <a:p>
            <a:r>
              <a:rPr lang="en-US" b="1" i="1" dirty="0"/>
              <a:t>CONGRATULATIONS!!</a:t>
            </a:r>
            <a:endParaRPr lang="en-US" dirty="0"/>
          </a:p>
          <a:p>
            <a:pPr marL="0" indent="0">
              <a:buNone/>
            </a:pPr>
            <a:endParaRPr lang="en-US" dirty="0"/>
          </a:p>
        </p:txBody>
      </p:sp>
    </p:spTree>
    <p:extLst>
      <p:ext uri="{BB962C8B-B14F-4D97-AF65-F5344CB8AC3E}">
        <p14:creationId xmlns:p14="http://schemas.microsoft.com/office/powerpoint/2010/main" val="1548866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t>Learn about Hiawatha Valley Adult Basic Education (ABE)</a:t>
            </a:r>
          </a:p>
          <a:p>
            <a:r>
              <a:rPr lang="en-US" dirty="0" smtClean="0"/>
              <a:t>Review Enrollment Process and Fill out registration forms</a:t>
            </a:r>
          </a:p>
          <a:p>
            <a:r>
              <a:rPr lang="en-US" dirty="0" smtClean="0"/>
              <a:t>Take a learning style assessment and computer skills inventory</a:t>
            </a:r>
          </a:p>
          <a:p>
            <a:r>
              <a:rPr lang="en-US" dirty="0" smtClean="0"/>
              <a:t>Take CASAS learning assessment to assess your current skill level</a:t>
            </a:r>
          </a:p>
          <a:p>
            <a:r>
              <a:rPr lang="en-US" dirty="0" smtClean="0"/>
              <a:t>Set Career and Learning Goals</a:t>
            </a:r>
          </a:p>
          <a:p>
            <a:r>
              <a:rPr lang="en-US" dirty="0" smtClean="0"/>
              <a:t>Choose a class that meets your needs</a:t>
            </a:r>
            <a:endParaRPr lang="en-US" dirty="0"/>
          </a:p>
        </p:txBody>
      </p:sp>
    </p:spTree>
    <p:extLst>
      <p:ext uri="{BB962C8B-B14F-4D97-AF65-F5344CB8AC3E}">
        <p14:creationId xmlns:p14="http://schemas.microsoft.com/office/powerpoint/2010/main" val="1552766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Setting</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There are many factors to consider when beginning a learning program and setting goals. Start by determining your own definition of success and plan accordingly to be successful in achieving those goals.</a:t>
            </a:r>
            <a:endParaRPr lang="en-US" dirty="0"/>
          </a:p>
        </p:txBody>
      </p:sp>
    </p:spTree>
    <p:extLst>
      <p:ext uri="{BB962C8B-B14F-4D97-AF65-F5344CB8AC3E}">
        <p14:creationId xmlns:p14="http://schemas.microsoft.com/office/powerpoint/2010/main" val="479024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Setting</a:t>
            </a:r>
          </a:p>
        </p:txBody>
      </p:sp>
      <p:sp>
        <p:nvSpPr>
          <p:cNvPr id="3" name="Content Placeholder 2"/>
          <p:cNvSpPr>
            <a:spLocks noGrp="1"/>
          </p:cNvSpPr>
          <p:nvPr>
            <p:ph idx="1"/>
          </p:nvPr>
        </p:nvSpPr>
        <p:spPr/>
        <p:txBody>
          <a:bodyPr/>
          <a:lstStyle/>
          <a:p>
            <a:endParaRPr lang="en-US" dirty="0" smtClean="0"/>
          </a:p>
          <a:p>
            <a:r>
              <a:rPr lang="en-US" dirty="0" smtClean="0"/>
              <a:t>Allow the following questions to help you think about areas that could help or hinder your plan:</a:t>
            </a:r>
          </a:p>
          <a:p>
            <a:endParaRPr lang="en-US" dirty="0"/>
          </a:p>
          <a:p>
            <a:pPr marL="514350" indent="-514350">
              <a:buFont typeface="+mj-lt"/>
              <a:buAutoNum type="arabicPeriod"/>
            </a:pPr>
            <a:r>
              <a:rPr lang="en-US" dirty="0" smtClean="0"/>
              <a:t>What topics from this session would you like to discuss with your instructor?</a:t>
            </a:r>
            <a:endParaRPr lang="en-US" dirty="0"/>
          </a:p>
        </p:txBody>
      </p:sp>
    </p:spTree>
    <p:extLst>
      <p:ext uri="{BB962C8B-B14F-4D97-AF65-F5344CB8AC3E}">
        <p14:creationId xmlns:p14="http://schemas.microsoft.com/office/powerpoint/2010/main" val="145011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Setting</a:t>
            </a:r>
          </a:p>
        </p:txBody>
      </p:sp>
      <p:sp>
        <p:nvSpPr>
          <p:cNvPr id="3" name="Content Placeholder 2"/>
          <p:cNvSpPr>
            <a:spLocks noGrp="1"/>
          </p:cNvSpPr>
          <p:nvPr>
            <p:ph idx="1"/>
          </p:nvPr>
        </p:nvSpPr>
        <p:spPr>
          <a:xfrm>
            <a:off x="533400" y="1524000"/>
            <a:ext cx="8229600" cy="4525963"/>
          </a:xfrm>
        </p:spPr>
        <p:txBody>
          <a:bodyPr/>
          <a:lstStyle/>
          <a:p>
            <a:endParaRPr lang="en-US" dirty="0" smtClean="0"/>
          </a:p>
          <a:p>
            <a:endParaRPr lang="en-US" dirty="0" smtClean="0"/>
          </a:p>
          <a:p>
            <a:r>
              <a:rPr lang="en-US" dirty="0" smtClean="0"/>
              <a:t>Attendance and commitment are important to achieving a learning goal</a:t>
            </a:r>
          </a:p>
          <a:p>
            <a:endParaRPr lang="en-US" dirty="0"/>
          </a:p>
          <a:p>
            <a:pPr marL="0" indent="0">
              <a:buNone/>
            </a:pPr>
            <a:endParaRPr lang="en-US" dirty="0" smtClean="0"/>
          </a:p>
          <a:p>
            <a:pPr marL="0" indent="0">
              <a:buNone/>
            </a:pPr>
            <a:r>
              <a:rPr lang="en-US" dirty="0" smtClean="0"/>
              <a:t>2. What obstacles or problems do you currently face that might prevent you from attending class?  </a:t>
            </a:r>
            <a:endParaRPr lang="en-US" dirty="0"/>
          </a:p>
        </p:txBody>
      </p:sp>
    </p:spTree>
    <p:extLst>
      <p:ext uri="{BB962C8B-B14F-4D97-AF65-F5344CB8AC3E}">
        <p14:creationId xmlns:p14="http://schemas.microsoft.com/office/powerpoint/2010/main" val="999111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Setting</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3. Identify problems or areas of your life that could prevent you from being successful in this program.</a:t>
            </a:r>
          </a:p>
          <a:p>
            <a:pPr marL="0" indent="0">
              <a:buNone/>
            </a:pPr>
            <a:endParaRPr lang="en-US" dirty="0"/>
          </a:p>
          <a:p>
            <a:pPr marL="0" indent="0">
              <a:buNone/>
            </a:pPr>
            <a:r>
              <a:rPr lang="en-US" dirty="0" smtClean="0"/>
              <a:t>4. What steps can you take to address these “Roadblocks to Success?”</a:t>
            </a:r>
            <a:endParaRPr lang="en-US" dirty="0"/>
          </a:p>
        </p:txBody>
      </p:sp>
    </p:spTree>
    <p:extLst>
      <p:ext uri="{BB962C8B-B14F-4D97-AF65-F5344CB8AC3E}">
        <p14:creationId xmlns:p14="http://schemas.microsoft.com/office/powerpoint/2010/main" val="28634201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Roadblocks to Success</a:t>
            </a:r>
            <a:endParaRPr lang="en-US" dirty="0"/>
          </a:p>
        </p:txBody>
      </p:sp>
      <p:sp>
        <p:nvSpPr>
          <p:cNvPr id="3" name="Content Placeholder 2"/>
          <p:cNvSpPr>
            <a:spLocks noGrp="1"/>
          </p:cNvSpPr>
          <p:nvPr>
            <p:ph idx="1"/>
          </p:nvPr>
        </p:nvSpPr>
        <p:spPr/>
        <p:txBody>
          <a:bodyPr numCol="2">
            <a:normAutofit/>
          </a:bodyPr>
          <a:lstStyle/>
          <a:p>
            <a:r>
              <a:rPr lang="en-US" dirty="0" smtClean="0"/>
              <a:t>I don’t know anyone</a:t>
            </a:r>
          </a:p>
          <a:p>
            <a:r>
              <a:rPr lang="en-US" dirty="0" smtClean="0"/>
              <a:t>I can’t fill out forms</a:t>
            </a:r>
          </a:p>
          <a:p>
            <a:r>
              <a:rPr lang="en-US" dirty="0" smtClean="0"/>
              <a:t>I can’t pay for child care</a:t>
            </a:r>
          </a:p>
          <a:p>
            <a:r>
              <a:rPr lang="en-US" dirty="0" smtClean="0"/>
              <a:t>I’m not smart enough</a:t>
            </a:r>
          </a:p>
          <a:p>
            <a:r>
              <a:rPr lang="en-US" dirty="0" smtClean="0"/>
              <a:t>I’m too old to learn</a:t>
            </a:r>
          </a:p>
          <a:p>
            <a:r>
              <a:rPr lang="en-US" dirty="0" smtClean="0"/>
              <a:t>I have too many family problems</a:t>
            </a:r>
          </a:p>
          <a:p>
            <a:r>
              <a:rPr lang="en-US" dirty="0" smtClean="0"/>
              <a:t>I can’t learn without somebody helping me</a:t>
            </a:r>
          </a:p>
          <a:p>
            <a:r>
              <a:rPr lang="en-US" dirty="0" smtClean="0"/>
              <a:t>My spouse/boyfriend/ guardian won’t like it</a:t>
            </a:r>
          </a:p>
          <a:p>
            <a:r>
              <a:rPr lang="en-US" dirty="0" smtClean="0"/>
              <a:t>I can’t get here</a:t>
            </a:r>
          </a:p>
          <a:p>
            <a:r>
              <a:rPr lang="en-US" dirty="0" smtClean="0"/>
              <a:t>I don’t have time</a:t>
            </a:r>
          </a:p>
          <a:p>
            <a:r>
              <a:rPr lang="en-US" dirty="0" smtClean="0"/>
              <a:t>I don’t like school </a:t>
            </a:r>
          </a:p>
          <a:p>
            <a:r>
              <a:rPr lang="en-US" dirty="0"/>
              <a:t>I don’t like </a:t>
            </a:r>
            <a:r>
              <a:rPr lang="en-US" dirty="0" smtClean="0"/>
              <a:t>to learn this stuff</a:t>
            </a:r>
          </a:p>
          <a:p>
            <a:r>
              <a:rPr lang="en-US" dirty="0" smtClean="0"/>
              <a:t>I have health problems</a:t>
            </a:r>
          </a:p>
          <a:p>
            <a:pPr marL="0" indent="0">
              <a:buNone/>
            </a:pPr>
            <a:endParaRPr lang="en-US" dirty="0"/>
          </a:p>
        </p:txBody>
      </p:sp>
    </p:spTree>
    <p:extLst>
      <p:ext uri="{BB962C8B-B14F-4D97-AF65-F5344CB8AC3E}">
        <p14:creationId xmlns:p14="http://schemas.microsoft.com/office/powerpoint/2010/main" val="843694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Setting</a:t>
            </a: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5. What strengths or abilities do you have that will help you be successful in meeting your goals?</a:t>
            </a:r>
            <a:endParaRPr lang="en-US" dirty="0"/>
          </a:p>
        </p:txBody>
      </p:sp>
    </p:spTree>
    <p:extLst>
      <p:ext uri="{BB962C8B-B14F-4D97-AF65-F5344CB8AC3E}">
        <p14:creationId xmlns:p14="http://schemas.microsoft.com/office/powerpoint/2010/main" val="1252197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ABE Personal Education Plan </a:t>
            </a:r>
            <a:br>
              <a:rPr lang="en-US" dirty="0" smtClean="0"/>
            </a:br>
            <a:r>
              <a:rPr lang="en-US" dirty="0" smtClean="0"/>
              <a:t>Column One</a:t>
            </a:r>
            <a:endParaRPr lang="en-US" dirty="0"/>
          </a:p>
        </p:txBody>
      </p:sp>
      <p:sp>
        <p:nvSpPr>
          <p:cNvPr id="3" name="Content Placeholder 2"/>
          <p:cNvSpPr>
            <a:spLocks noGrp="1"/>
          </p:cNvSpPr>
          <p:nvPr>
            <p:ph idx="1"/>
          </p:nvPr>
        </p:nvSpPr>
        <p:spPr/>
        <p:txBody>
          <a:bodyPr numCol="2">
            <a:normAutofit fontScale="55000" lnSpcReduction="20000"/>
          </a:bodyPr>
          <a:lstStyle/>
          <a:p>
            <a:r>
              <a:rPr lang="en-US" dirty="0" smtClean="0"/>
              <a:t>Instructor</a:t>
            </a:r>
            <a:r>
              <a:rPr lang="en-US" dirty="0"/>
              <a:t>___________________</a:t>
            </a:r>
          </a:p>
          <a:p>
            <a:r>
              <a:rPr lang="en-US" dirty="0"/>
              <a:t>ABE Site___________________</a:t>
            </a:r>
          </a:p>
          <a:p>
            <a:r>
              <a:rPr lang="en-US" dirty="0"/>
              <a:t> </a:t>
            </a:r>
          </a:p>
          <a:p>
            <a:r>
              <a:rPr lang="en-US" b="1" dirty="0"/>
              <a:t>Student Name</a:t>
            </a:r>
            <a:r>
              <a:rPr lang="en-US" dirty="0"/>
              <a:t>_______________________</a:t>
            </a:r>
          </a:p>
          <a:p>
            <a:r>
              <a:rPr lang="en-US" dirty="0"/>
              <a:t>Last grade level attended_______________</a:t>
            </a:r>
          </a:p>
          <a:p>
            <a:r>
              <a:rPr lang="en-US" b="1" dirty="0"/>
              <a:t> </a:t>
            </a:r>
            <a:endParaRPr lang="en-US" dirty="0"/>
          </a:p>
          <a:p>
            <a:r>
              <a:rPr lang="en-US" b="1" dirty="0"/>
              <a:t>Student short term/long term goals:</a:t>
            </a:r>
            <a:endParaRPr lang="en-US" dirty="0"/>
          </a:p>
          <a:p>
            <a:r>
              <a:rPr lang="en-US" dirty="0"/>
              <a:t>___Upgrade reading skills</a:t>
            </a:r>
          </a:p>
          <a:p>
            <a:r>
              <a:rPr lang="en-US" dirty="0"/>
              <a:t>	___to read to someone else</a:t>
            </a:r>
          </a:p>
          <a:p>
            <a:r>
              <a:rPr lang="en-US" dirty="0"/>
              <a:t>	___reading comprehension</a:t>
            </a:r>
          </a:p>
          <a:p>
            <a:r>
              <a:rPr lang="en-US" dirty="0"/>
              <a:t>	___reading speed</a:t>
            </a:r>
          </a:p>
          <a:p>
            <a:r>
              <a:rPr lang="en-US" dirty="0"/>
              <a:t>	___other:_____________________</a:t>
            </a:r>
          </a:p>
          <a:p>
            <a:r>
              <a:rPr lang="en-US" dirty="0"/>
              <a:t>___Upgrade writing skills</a:t>
            </a:r>
          </a:p>
          <a:p>
            <a:r>
              <a:rPr lang="en-US" dirty="0"/>
              <a:t>	___grammar and usage</a:t>
            </a:r>
          </a:p>
          <a:p>
            <a:r>
              <a:rPr lang="en-US" dirty="0"/>
              <a:t>	___spelling</a:t>
            </a:r>
          </a:p>
          <a:p>
            <a:r>
              <a:rPr lang="en-US" dirty="0"/>
              <a:t>	___other: _____________________</a:t>
            </a:r>
          </a:p>
          <a:p>
            <a:r>
              <a:rPr lang="en-US" dirty="0"/>
              <a:t>___Upgrade math skills</a:t>
            </a:r>
          </a:p>
          <a:p>
            <a:r>
              <a:rPr lang="en-US" dirty="0"/>
              <a:t>	___budgeting, balancing</a:t>
            </a:r>
          </a:p>
          <a:p>
            <a:r>
              <a:rPr lang="en-US" dirty="0"/>
              <a:t>		checkbook, etc.</a:t>
            </a:r>
          </a:p>
          <a:p>
            <a:r>
              <a:rPr lang="en-US" dirty="0"/>
              <a:t>	___addition/subtraction</a:t>
            </a:r>
          </a:p>
          <a:p>
            <a:r>
              <a:rPr lang="en-US" dirty="0"/>
              <a:t>	___multiplication/division</a:t>
            </a:r>
          </a:p>
          <a:p>
            <a:r>
              <a:rPr lang="en-US" dirty="0"/>
              <a:t>	___decimals/fractions</a:t>
            </a:r>
          </a:p>
          <a:p>
            <a:r>
              <a:rPr lang="en-US" dirty="0"/>
              <a:t>	___other:______________________</a:t>
            </a:r>
          </a:p>
          <a:p>
            <a:r>
              <a:rPr lang="en-US" dirty="0"/>
              <a:t>___Upgrade social studies skills</a:t>
            </a:r>
          </a:p>
          <a:p>
            <a:r>
              <a:rPr lang="en-US" dirty="0"/>
              <a:t>	___geography: maps/charts/graphs</a:t>
            </a:r>
          </a:p>
          <a:p>
            <a:r>
              <a:rPr lang="en-US" dirty="0"/>
              <a:t>	___history: US and world</a:t>
            </a:r>
          </a:p>
          <a:p>
            <a:r>
              <a:rPr lang="en-US" dirty="0"/>
              <a:t>___Upgrade science skills</a:t>
            </a:r>
          </a:p>
          <a:p>
            <a:r>
              <a:rPr lang="en-US" dirty="0"/>
              <a:t>	___Life science</a:t>
            </a:r>
          </a:p>
          <a:p>
            <a:r>
              <a:rPr lang="en-US" dirty="0"/>
              <a:t>	___Earth and Space science</a:t>
            </a:r>
          </a:p>
          <a:p>
            <a:r>
              <a:rPr lang="en-US" dirty="0"/>
              <a:t>	___chemistry/physics</a:t>
            </a:r>
          </a:p>
          <a:p>
            <a:r>
              <a:rPr lang="en-US" dirty="0"/>
              <a:t> </a:t>
            </a:r>
          </a:p>
          <a:p>
            <a:r>
              <a:rPr lang="en-US" dirty="0"/>
              <a:t>___Pass the written driver’s permit test</a:t>
            </a:r>
          </a:p>
          <a:p>
            <a:r>
              <a:rPr lang="en-US" dirty="0"/>
              <a:t>___Improve critical thinking skills</a:t>
            </a:r>
          </a:p>
          <a:p>
            <a:r>
              <a:rPr lang="en-US" dirty="0"/>
              <a:t>___Improve computer/keyboarding skills</a:t>
            </a:r>
          </a:p>
          <a:p>
            <a:r>
              <a:rPr lang="en-US" dirty="0"/>
              <a:t>___Improve interviewing &amp; job </a:t>
            </a:r>
          </a:p>
          <a:p>
            <a:r>
              <a:rPr lang="en-US" dirty="0"/>
              <a:t>application skills</a:t>
            </a:r>
          </a:p>
          <a:p>
            <a:r>
              <a:rPr lang="en-US" dirty="0"/>
              <a:t> </a:t>
            </a:r>
          </a:p>
          <a:p>
            <a:endParaRPr lang="en-US" dirty="0"/>
          </a:p>
        </p:txBody>
      </p:sp>
    </p:spTree>
    <p:extLst>
      <p:ext uri="{BB962C8B-B14F-4D97-AF65-F5344CB8AC3E}">
        <p14:creationId xmlns:p14="http://schemas.microsoft.com/office/powerpoint/2010/main" val="2535895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ABE Personal Education Plan </a:t>
            </a:r>
            <a:br>
              <a:rPr lang="en-US" dirty="0" smtClean="0"/>
            </a:br>
            <a:r>
              <a:rPr lang="en-US" dirty="0" smtClean="0"/>
              <a:t>Column Two</a:t>
            </a:r>
            <a:endParaRPr lang="en-US" dirty="0"/>
          </a:p>
        </p:txBody>
      </p:sp>
      <p:sp>
        <p:nvSpPr>
          <p:cNvPr id="3" name="Content Placeholder 2"/>
          <p:cNvSpPr>
            <a:spLocks noGrp="1"/>
          </p:cNvSpPr>
          <p:nvPr>
            <p:ph idx="1"/>
          </p:nvPr>
        </p:nvSpPr>
        <p:spPr/>
        <p:txBody>
          <a:bodyPr numCol="2">
            <a:normAutofit fontScale="40000" lnSpcReduction="20000"/>
          </a:bodyPr>
          <a:lstStyle/>
          <a:p>
            <a:r>
              <a:rPr lang="en-US" dirty="0"/>
              <a:t>___Pass one or more GED subtests</a:t>
            </a:r>
          </a:p>
          <a:p>
            <a:r>
              <a:rPr lang="en-US" dirty="0"/>
              <a:t>		___Language Arts Reading</a:t>
            </a:r>
          </a:p>
          <a:p>
            <a:r>
              <a:rPr lang="en-US" dirty="0"/>
              <a:t>		___Language Arts Writing</a:t>
            </a:r>
          </a:p>
          <a:p>
            <a:r>
              <a:rPr lang="en-US" dirty="0"/>
              <a:t>		___Science</a:t>
            </a:r>
          </a:p>
          <a:p>
            <a:r>
              <a:rPr lang="en-US" dirty="0"/>
              <a:t>		___Social Studies</a:t>
            </a:r>
          </a:p>
          <a:p>
            <a:r>
              <a:rPr lang="en-US" dirty="0"/>
              <a:t>		___Mathematics</a:t>
            </a:r>
          </a:p>
          <a:p>
            <a:r>
              <a:rPr lang="en-US" dirty="0"/>
              <a:t>	___Improve English speaking skills</a:t>
            </a:r>
          </a:p>
          <a:p>
            <a:r>
              <a:rPr lang="en-US" dirty="0"/>
              <a:t>	___Improve English reading skills</a:t>
            </a:r>
          </a:p>
          <a:p>
            <a:r>
              <a:rPr lang="en-US" dirty="0"/>
              <a:t>	___Improve English writing skills</a:t>
            </a:r>
          </a:p>
          <a:p>
            <a:r>
              <a:rPr lang="en-US" dirty="0"/>
              <a:t>	______________________________</a:t>
            </a:r>
          </a:p>
          <a:p>
            <a:r>
              <a:rPr lang="en-US" dirty="0"/>
              <a:t>	</a:t>
            </a:r>
            <a:r>
              <a:rPr lang="en-US" b="1" dirty="0"/>
              <a:t>Benefits to reaching goals:</a:t>
            </a:r>
            <a:endParaRPr lang="en-US" dirty="0"/>
          </a:p>
          <a:p>
            <a:r>
              <a:rPr lang="en-US" b="1" dirty="0"/>
              <a:t>	</a:t>
            </a:r>
            <a:r>
              <a:rPr lang="en-US" dirty="0"/>
              <a:t>___Ability to continue education</a:t>
            </a:r>
          </a:p>
          <a:p>
            <a:r>
              <a:rPr lang="en-US" dirty="0"/>
              <a:t>	___Increase employability</a:t>
            </a:r>
          </a:p>
          <a:p>
            <a:r>
              <a:rPr lang="en-US" dirty="0"/>
              <a:t>	___Get a job promotion/better job</a:t>
            </a:r>
          </a:p>
          <a:p>
            <a:r>
              <a:rPr lang="en-US" dirty="0"/>
              <a:t>	___Raise self-esteem</a:t>
            </a:r>
          </a:p>
          <a:p>
            <a:r>
              <a:rPr lang="en-US" dirty="0"/>
              <a:t>	___Have less fear of change</a:t>
            </a:r>
          </a:p>
          <a:p>
            <a:r>
              <a:rPr lang="en-US" dirty="0"/>
              <a:t>	___Ability to set higher goals</a:t>
            </a:r>
          </a:p>
          <a:p>
            <a:r>
              <a:rPr lang="en-US" dirty="0"/>
              <a:t>	___Other:_____________________</a:t>
            </a:r>
          </a:p>
          <a:p>
            <a:r>
              <a:rPr lang="en-US" dirty="0"/>
              <a:t>	</a:t>
            </a:r>
            <a:r>
              <a:rPr lang="en-US" b="1" dirty="0"/>
              <a:t>______________________________</a:t>
            </a:r>
            <a:endParaRPr lang="en-US" dirty="0"/>
          </a:p>
          <a:p>
            <a:r>
              <a:rPr lang="en-US" dirty="0"/>
              <a:t>	</a:t>
            </a:r>
            <a:r>
              <a:rPr lang="en-US" b="1" dirty="0"/>
              <a:t>Obstacles to completing goals:</a:t>
            </a:r>
            <a:endParaRPr lang="en-US" dirty="0"/>
          </a:p>
          <a:p>
            <a:r>
              <a:rPr lang="en-US" b="1" dirty="0"/>
              <a:t>	</a:t>
            </a:r>
            <a:r>
              <a:rPr lang="en-US" dirty="0"/>
              <a:t>___Single parent	___Child care</a:t>
            </a:r>
          </a:p>
          <a:p>
            <a:r>
              <a:rPr lang="en-US" dirty="0"/>
              <a:t>	___Transportation</a:t>
            </a:r>
          </a:p>
          <a:p>
            <a:r>
              <a:rPr lang="en-US" dirty="0"/>
              <a:t>	__Learning disability __Physical disability</a:t>
            </a:r>
          </a:p>
          <a:p>
            <a:r>
              <a:rPr lang="en-US" dirty="0"/>
              <a:t>	___Low self-esteem</a:t>
            </a:r>
          </a:p>
          <a:p>
            <a:r>
              <a:rPr lang="en-US" dirty="0"/>
              <a:t>	___Fear of change</a:t>
            </a:r>
          </a:p>
          <a:p>
            <a:r>
              <a:rPr lang="en-US" dirty="0"/>
              <a:t>	__Non-supportive family member</a:t>
            </a:r>
          </a:p>
          <a:p>
            <a:r>
              <a:rPr lang="en-US" dirty="0"/>
              <a:t>	___No short/long range goals</a:t>
            </a:r>
          </a:p>
          <a:p>
            <a:r>
              <a:rPr lang="en-US" dirty="0"/>
              <a:t>	___Chemical dependency</a:t>
            </a:r>
          </a:p>
          <a:p>
            <a:r>
              <a:rPr lang="en-US" dirty="0"/>
              <a:t>	___Other:_____________________</a:t>
            </a:r>
          </a:p>
          <a:p>
            <a:r>
              <a:rPr lang="en-US" dirty="0"/>
              <a:t>	__________________________________</a:t>
            </a:r>
          </a:p>
          <a:p>
            <a:r>
              <a:rPr lang="en-US" dirty="0"/>
              <a:t>	</a:t>
            </a:r>
            <a:r>
              <a:rPr lang="en-US" b="1" dirty="0"/>
              <a:t>Start date to reach goals:</a:t>
            </a:r>
            <a:r>
              <a:rPr lang="en-US" dirty="0"/>
              <a:t>_____________</a:t>
            </a:r>
          </a:p>
          <a:p>
            <a:r>
              <a:rPr lang="en-US" dirty="0"/>
              <a:t>	</a:t>
            </a:r>
          </a:p>
          <a:p>
            <a:r>
              <a:rPr lang="en-US" dirty="0"/>
              <a:t>	</a:t>
            </a:r>
            <a:r>
              <a:rPr lang="en-US" b="1" dirty="0"/>
              <a:t>Goal 1:</a:t>
            </a:r>
            <a:r>
              <a:rPr lang="en-US" dirty="0"/>
              <a:t>____________________________</a:t>
            </a:r>
          </a:p>
          <a:p>
            <a:r>
              <a:rPr lang="en-US" dirty="0"/>
              <a:t>	___1 mo.  ___2 mos.   ____3 mos. or more</a:t>
            </a:r>
          </a:p>
          <a:p>
            <a:r>
              <a:rPr lang="en-US" dirty="0"/>
              <a:t> </a:t>
            </a:r>
          </a:p>
          <a:p>
            <a:r>
              <a:rPr lang="en-US" dirty="0"/>
              <a:t>	</a:t>
            </a:r>
            <a:r>
              <a:rPr lang="en-US" b="1" dirty="0"/>
              <a:t>Goal 2:</a:t>
            </a:r>
            <a:r>
              <a:rPr lang="en-US" dirty="0"/>
              <a:t>____________________________</a:t>
            </a:r>
          </a:p>
          <a:p>
            <a:r>
              <a:rPr lang="en-US" dirty="0"/>
              <a:t>	 ___1 mo.   ___2 mos. ____3 mos. or more</a:t>
            </a:r>
          </a:p>
          <a:p>
            <a:r>
              <a:rPr lang="en-US" dirty="0"/>
              <a:t>	__________________________________</a:t>
            </a:r>
          </a:p>
          <a:p>
            <a:r>
              <a:rPr lang="en-US" dirty="0"/>
              <a:t> 	</a:t>
            </a:r>
          </a:p>
          <a:p>
            <a:r>
              <a:rPr lang="en-US" dirty="0"/>
              <a:t>	____I agree to complete assessment tests </a:t>
            </a:r>
          </a:p>
          <a:p>
            <a:r>
              <a:rPr lang="en-US" dirty="0"/>
              <a:t>	in reading and/or math.</a:t>
            </a:r>
          </a:p>
          <a:p>
            <a:r>
              <a:rPr lang="en-US" dirty="0"/>
              <a:t> </a:t>
            </a:r>
          </a:p>
          <a:p>
            <a:r>
              <a:rPr lang="en-US" dirty="0"/>
              <a:t>	____I agree to attend class at least 12 </a:t>
            </a:r>
          </a:p>
          <a:p>
            <a:r>
              <a:rPr lang="en-US" dirty="0"/>
              <a:t>	hours or more.</a:t>
            </a:r>
          </a:p>
          <a:p>
            <a:r>
              <a:rPr lang="en-US" dirty="0"/>
              <a:t> </a:t>
            </a:r>
          </a:p>
          <a:p>
            <a:r>
              <a:rPr lang="en-US" dirty="0"/>
              <a:t>__________________________________</a:t>
            </a:r>
          </a:p>
          <a:p>
            <a:r>
              <a:rPr lang="en-US" dirty="0"/>
              <a:t>Student signature</a:t>
            </a:r>
          </a:p>
          <a:p>
            <a:r>
              <a:rPr lang="en-US" dirty="0"/>
              <a:t> </a:t>
            </a:r>
          </a:p>
          <a:p>
            <a:r>
              <a:rPr lang="en-US" dirty="0"/>
              <a:t>Date:    ____________________________ </a:t>
            </a:r>
          </a:p>
        </p:txBody>
      </p:sp>
    </p:spTree>
    <p:extLst>
      <p:ext uri="{BB962C8B-B14F-4D97-AF65-F5344CB8AC3E}">
        <p14:creationId xmlns:p14="http://schemas.microsoft.com/office/powerpoint/2010/main" val="4195132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Expectations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Review and commit to the suggested schedule  in your Hiawatha Valley Adult Basic Education Handbook</a:t>
            </a:r>
          </a:p>
          <a:p>
            <a:r>
              <a:rPr lang="en-US" dirty="0" smtClean="0"/>
              <a:t>Choose class type, dates, and commit to attend first class</a:t>
            </a:r>
          </a:p>
          <a:p>
            <a:r>
              <a:rPr lang="en-US" dirty="0" smtClean="0"/>
              <a:t>Fill-out Registration Forms</a:t>
            </a:r>
          </a:p>
          <a:p>
            <a:r>
              <a:rPr lang="en-US" dirty="0" smtClean="0"/>
              <a:t>Take CASAS pre and post tests and VARK Learning Styles inventory</a:t>
            </a:r>
          </a:p>
          <a:p>
            <a:r>
              <a:rPr lang="en-US" dirty="0" smtClean="0"/>
              <a:t>Start setting goals for </a:t>
            </a:r>
            <a:r>
              <a:rPr lang="en-US" dirty="0"/>
              <a:t>your career </a:t>
            </a:r>
            <a:r>
              <a:rPr lang="en-US" dirty="0" smtClean="0"/>
              <a:t>and learning </a:t>
            </a:r>
            <a:endParaRPr lang="en-US" dirty="0"/>
          </a:p>
        </p:txBody>
      </p:sp>
    </p:spTree>
    <p:extLst>
      <p:ext uri="{BB962C8B-B14F-4D97-AF65-F5344CB8AC3E}">
        <p14:creationId xmlns:p14="http://schemas.microsoft.com/office/powerpoint/2010/main" val="35821739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 Forms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To start the registration process you will complete several forms in the student intake folder</a:t>
            </a:r>
          </a:p>
          <a:p>
            <a:r>
              <a:rPr lang="en-US" dirty="0" smtClean="0"/>
              <a:t>Let’s go over the forms in the folder to understand the purpose of each</a:t>
            </a:r>
          </a:p>
          <a:p>
            <a:r>
              <a:rPr lang="en-US" dirty="0" smtClean="0"/>
              <a:t>Open your folder, but </a:t>
            </a:r>
            <a:r>
              <a:rPr lang="en-US" b="1" dirty="0" smtClean="0"/>
              <a:t>please do not fill anything out </a:t>
            </a:r>
            <a:r>
              <a:rPr lang="en-US" dirty="0" smtClean="0"/>
              <a:t>until your counselor instructs you to</a:t>
            </a:r>
            <a:endParaRPr lang="en-US" dirty="0"/>
          </a:p>
        </p:txBody>
      </p:sp>
    </p:spTree>
    <p:extLst>
      <p:ext uri="{BB962C8B-B14F-4D97-AF65-F5344CB8AC3E}">
        <p14:creationId xmlns:p14="http://schemas.microsoft.com/office/powerpoint/2010/main" val="98549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470025"/>
          </a:xfrm>
        </p:spPr>
        <p:txBody>
          <a:bodyPr>
            <a:normAutofit fontScale="90000"/>
          </a:bodyPr>
          <a:lstStyle/>
          <a:p>
            <a:r>
              <a:rPr lang="en-US" dirty="0" smtClean="0"/>
              <a:t>Hiawatha Valley Adult Basic Education</a:t>
            </a:r>
            <a:endParaRPr lang="en-US" dirty="0"/>
          </a:p>
        </p:txBody>
      </p:sp>
      <p:sp>
        <p:nvSpPr>
          <p:cNvPr id="3" name="Subtitle 2"/>
          <p:cNvSpPr>
            <a:spLocks noGrp="1"/>
          </p:cNvSpPr>
          <p:nvPr>
            <p:ph type="subTitle" idx="1"/>
          </p:nvPr>
        </p:nvSpPr>
        <p:spPr/>
        <p:txBody>
          <a:bodyPr/>
          <a:lstStyle/>
          <a:p>
            <a:endParaRPr lang="en-US" dirty="0" smtClean="0"/>
          </a:p>
          <a:p>
            <a:r>
              <a:rPr lang="en-US" dirty="0" smtClean="0"/>
              <a:t>New Student Orientation</a:t>
            </a:r>
            <a:endParaRPr lang="en-US" dirty="0"/>
          </a:p>
        </p:txBody>
      </p:sp>
    </p:spTree>
    <p:extLst>
      <p:ext uri="{BB962C8B-B14F-4D97-AF65-F5344CB8AC3E}">
        <p14:creationId xmlns:p14="http://schemas.microsoft.com/office/powerpoint/2010/main" val="1358112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 Forms</a:t>
            </a:r>
          </a:p>
        </p:txBody>
      </p:sp>
      <p:sp>
        <p:nvSpPr>
          <p:cNvPr id="3" name="Content Placeholder 2"/>
          <p:cNvSpPr>
            <a:spLocks noGrp="1"/>
          </p:cNvSpPr>
          <p:nvPr>
            <p:ph idx="1"/>
          </p:nvPr>
        </p:nvSpPr>
        <p:spPr/>
        <p:txBody>
          <a:bodyPr/>
          <a:lstStyle/>
          <a:p>
            <a:r>
              <a:rPr lang="en-US" dirty="0" smtClean="0"/>
              <a:t>Find the </a:t>
            </a:r>
            <a:r>
              <a:rPr lang="en-US" b="1" dirty="0" smtClean="0"/>
              <a:t>Student Handbook</a:t>
            </a:r>
            <a:r>
              <a:rPr lang="en-US" dirty="0" smtClean="0"/>
              <a:t>, which is designed to provide important information:</a:t>
            </a:r>
          </a:p>
          <a:p>
            <a:pPr marL="0" indent="0">
              <a:buNone/>
            </a:pPr>
            <a:r>
              <a:rPr lang="en-US" dirty="0"/>
              <a:t>	</a:t>
            </a:r>
            <a:r>
              <a:rPr lang="en-US" dirty="0" smtClean="0"/>
              <a:t>- Student Eligibility</a:t>
            </a:r>
          </a:p>
          <a:p>
            <a:pPr marL="0" indent="0">
              <a:buNone/>
            </a:pPr>
            <a:r>
              <a:rPr lang="en-US" dirty="0" smtClean="0"/>
              <a:t>	- Enrollment and Attendance policies</a:t>
            </a:r>
          </a:p>
          <a:p>
            <a:pPr marL="0" indent="0">
              <a:buNone/>
            </a:pPr>
            <a:r>
              <a:rPr lang="en-US" dirty="0"/>
              <a:t>	</a:t>
            </a:r>
            <a:r>
              <a:rPr lang="en-US" dirty="0" smtClean="0"/>
              <a:t>- Assessment and Learning options </a:t>
            </a:r>
          </a:p>
          <a:p>
            <a:pPr marL="0" indent="0">
              <a:buNone/>
            </a:pPr>
            <a:r>
              <a:rPr lang="en-US" dirty="0"/>
              <a:t>	</a:t>
            </a:r>
            <a:r>
              <a:rPr lang="en-US" dirty="0" smtClean="0"/>
              <a:t>- Classroom expectations</a:t>
            </a:r>
            <a:endParaRPr lang="en-US" dirty="0"/>
          </a:p>
        </p:txBody>
      </p:sp>
    </p:spTree>
    <p:extLst>
      <p:ext uri="{BB962C8B-B14F-4D97-AF65-F5344CB8AC3E}">
        <p14:creationId xmlns:p14="http://schemas.microsoft.com/office/powerpoint/2010/main" val="3163750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 Forms</a:t>
            </a:r>
          </a:p>
        </p:txBody>
      </p:sp>
      <p:sp>
        <p:nvSpPr>
          <p:cNvPr id="3" name="Content Placeholder 2"/>
          <p:cNvSpPr>
            <a:spLocks noGrp="1"/>
          </p:cNvSpPr>
          <p:nvPr>
            <p:ph idx="1"/>
          </p:nvPr>
        </p:nvSpPr>
        <p:spPr/>
        <p:txBody>
          <a:bodyPr>
            <a:normAutofit/>
          </a:bodyPr>
          <a:lstStyle/>
          <a:p>
            <a:endParaRPr lang="en-US" dirty="0" smtClean="0"/>
          </a:p>
          <a:p>
            <a:r>
              <a:rPr lang="en-US" dirty="0" smtClean="0"/>
              <a:t>Find the </a:t>
            </a:r>
            <a:r>
              <a:rPr lang="en-US" b="1" dirty="0" smtClean="0"/>
              <a:t>White MARCS </a:t>
            </a:r>
            <a:r>
              <a:rPr lang="en-US" dirty="0" smtClean="0"/>
              <a:t>enrollment form</a:t>
            </a:r>
          </a:p>
          <a:p>
            <a:pPr marL="0" indent="0">
              <a:buNone/>
            </a:pPr>
            <a:r>
              <a:rPr lang="en-US" dirty="0"/>
              <a:t>	</a:t>
            </a:r>
            <a:r>
              <a:rPr lang="en-US" dirty="0" smtClean="0"/>
              <a:t>-This form will enroll you in Adult Education 	through HVABE</a:t>
            </a:r>
          </a:p>
          <a:p>
            <a:endParaRPr lang="en-US" dirty="0"/>
          </a:p>
          <a:p>
            <a:r>
              <a:rPr lang="en-US" dirty="0" smtClean="0"/>
              <a:t>Find the </a:t>
            </a:r>
            <a:r>
              <a:rPr lang="en-US" b="1" dirty="0" smtClean="0"/>
              <a:t>Purple Student Self-Assessment </a:t>
            </a:r>
            <a:r>
              <a:rPr lang="en-US" dirty="0" smtClean="0"/>
              <a:t>form</a:t>
            </a:r>
          </a:p>
          <a:p>
            <a:pPr marL="0" indent="0">
              <a:buNone/>
            </a:pPr>
            <a:r>
              <a:rPr lang="en-US" b="1" dirty="0"/>
              <a:t>	</a:t>
            </a:r>
            <a:r>
              <a:rPr lang="en-US" dirty="0" smtClean="0"/>
              <a:t>- This form asks for a lot of information	about you and your prior leaning experiences 	</a:t>
            </a:r>
            <a:endParaRPr lang="en-US" b="1" dirty="0"/>
          </a:p>
        </p:txBody>
      </p:sp>
    </p:spTree>
    <p:extLst>
      <p:ext uri="{BB962C8B-B14F-4D97-AF65-F5344CB8AC3E}">
        <p14:creationId xmlns:p14="http://schemas.microsoft.com/office/powerpoint/2010/main" val="33171908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MARCS Entry/Exit Form</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33793" y="1935163"/>
            <a:ext cx="5676413" cy="4389437"/>
          </a:xfrm>
        </p:spPr>
      </p:pic>
    </p:spTree>
    <p:extLst>
      <p:ext uri="{BB962C8B-B14F-4D97-AF65-F5344CB8AC3E}">
        <p14:creationId xmlns:p14="http://schemas.microsoft.com/office/powerpoint/2010/main" val="20725866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MARCS Entry/Exit Form</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33793" y="1935163"/>
            <a:ext cx="5676413" cy="4389437"/>
          </a:xfrm>
        </p:spPr>
      </p:pic>
    </p:spTree>
    <p:extLst>
      <p:ext uri="{BB962C8B-B14F-4D97-AF65-F5344CB8AC3E}">
        <p14:creationId xmlns:p14="http://schemas.microsoft.com/office/powerpoint/2010/main" val="9068026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 Forms</a:t>
            </a:r>
          </a:p>
        </p:txBody>
      </p:sp>
      <p:sp>
        <p:nvSpPr>
          <p:cNvPr id="3" name="Content Placeholder 2"/>
          <p:cNvSpPr>
            <a:spLocks noGrp="1"/>
          </p:cNvSpPr>
          <p:nvPr>
            <p:ph idx="1"/>
          </p:nvPr>
        </p:nvSpPr>
        <p:spPr/>
        <p:txBody>
          <a:bodyPr/>
          <a:lstStyle/>
          <a:p>
            <a:endParaRPr lang="en-US" dirty="0" smtClean="0"/>
          </a:p>
          <a:p>
            <a:r>
              <a:rPr lang="en-US" dirty="0" smtClean="0"/>
              <a:t>Find the </a:t>
            </a:r>
            <a:r>
              <a:rPr lang="en-US" b="1" dirty="0" smtClean="0"/>
              <a:t>Green HVABE Privacy Rights </a:t>
            </a:r>
            <a:r>
              <a:rPr lang="en-US" dirty="0"/>
              <a:t>f</a:t>
            </a:r>
            <a:r>
              <a:rPr lang="en-US" dirty="0" smtClean="0"/>
              <a:t>orm:</a:t>
            </a:r>
          </a:p>
          <a:p>
            <a:pPr marL="0" indent="0">
              <a:buNone/>
            </a:pPr>
            <a:r>
              <a:rPr lang="en-US" dirty="0"/>
              <a:t>	</a:t>
            </a:r>
            <a:r>
              <a:rPr lang="en-US" dirty="0" smtClean="0"/>
              <a:t>- This form explains your privacy rights</a:t>
            </a:r>
            <a:endParaRPr lang="en-US" dirty="0"/>
          </a:p>
          <a:p>
            <a:r>
              <a:rPr lang="en-US" dirty="0" smtClean="0"/>
              <a:t>Find the </a:t>
            </a:r>
            <a:r>
              <a:rPr lang="en-US" b="1" dirty="0" smtClean="0"/>
              <a:t>White Behavior Code </a:t>
            </a:r>
            <a:r>
              <a:rPr lang="en-US" dirty="0" smtClean="0"/>
              <a:t>form:</a:t>
            </a:r>
          </a:p>
          <a:p>
            <a:pPr marL="0" indent="0">
              <a:buNone/>
            </a:pPr>
            <a:r>
              <a:rPr lang="en-US" dirty="0"/>
              <a:t>	-</a:t>
            </a:r>
            <a:r>
              <a:rPr lang="en-US" dirty="0" smtClean="0"/>
              <a:t> </a:t>
            </a:r>
            <a:r>
              <a:rPr lang="en-US" dirty="0"/>
              <a:t>This form explains your </a:t>
            </a:r>
            <a:r>
              <a:rPr lang="en-US" dirty="0" smtClean="0"/>
              <a:t>rights and 	responsibilities as an Adult Education 	student</a:t>
            </a:r>
          </a:p>
          <a:p>
            <a:endParaRPr lang="en-US" dirty="0"/>
          </a:p>
          <a:p>
            <a:endParaRPr lang="en-US" dirty="0"/>
          </a:p>
        </p:txBody>
      </p:sp>
    </p:spTree>
    <p:extLst>
      <p:ext uri="{BB962C8B-B14F-4D97-AF65-F5344CB8AC3E}">
        <p14:creationId xmlns:p14="http://schemas.microsoft.com/office/powerpoint/2010/main" val="8243228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Privacy Rights</a:t>
            </a:r>
            <a:endParaRPr lang="en-US" dirty="0"/>
          </a:p>
        </p:txBody>
      </p:sp>
      <p:sp>
        <p:nvSpPr>
          <p:cNvPr id="3" name="Content Placeholder 2"/>
          <p:cNvSpPr>
            <a:spLocks noGrp="1"/>
          </p:cNvSpPr>
          <p:nvPr>
            <p:ph idx="1"/>
          </p:nvPr>
        </p:nvSpPr>
        <p:spPr/>
        <p:txBody>
          <a:bodyPr>
            <a:normAutofit fontScale="32500" lnSpcReduction="20000"/>
          </a:bodyPr>
          <a:lstStyle/>
          <a:p>
            <a:r>
              <a:rPr lang="en-US" dirty="0"/>
              <a:t>Hiawatha Valley Adult Basic Education</a:t>
            </a:r>
          </a:p>
          <a:p>
            <a:r>
              <a:rPr lang="en-US" i="1" dirty="0"/>
              <a:t>Headquarters: Red Wing Community Education</a:t>
            </a:r>
            <a:endParaRPr lang="en-US" dirty="0"/>
          </a:p>
          <a:p>
            <a:r>
              <a:rPr lang="en-US" i="1" dirty="0"/>
              <a:t>2451 Eagle Ridge Drive, Red Wing, MN  55066</a:t>
            </a:r>
            <a:endParaRPr lang="en-US" dirty="0"/>
          </a:p>
          <a:p>
            <a:r>
              <a:rPr lang="en-US" i="1" dirty="0"/>
              <a:t>Telephone:  (651)385-4562 – MN State Southeast Technical Class Site (651) 385-6348</a:t>
            </a:r>
            <a:endParaRPr lang="en-US" dirty="0"/>
          </a:p>
          <a:p>
            <a:r>
              <a:rPr lang="en-US" i="1" dirty="0"/>
              <a:t> </a:t>
            </a:r>
            <a:endParaRPr lang="en-US" dirty="0"/>
          </a:p>
          <a:p>
            <a:r>
              <a:rPr lang="en-US" u="sng" dirty="0"/>
              <a:t>YOUR PRIVACY RIGHTS</a:t>
            </a:r>
            <a:endParaRPr lang="en-US" dirty="0"/>
          </a:p>
          <a:p>
            <a:r>
              <a:rPr lang="en-US" dirty="0"/>
              <a:t>(</a:t>
            </a:r>
            <a:r>
              <a:rPr lang="en-US" dirty="0" err="1"/>
              <a:t>Tennessen</a:t>
            </a:r>
            <a:r>
              <a:rPr lang="en-US" dirty="0"/>
              <a:t> Warning)</a:t>
            </a:r>
          </a:p>
          <a:p>
            <a:r>
              <a:rPr lang="en-US" dirty="0"/>
              <a:t>We are required by law to ask for your social security number. You do not have to give us one.  Social security numbers may be given to the Minnesota Department of Education, the U.S. Department of Education and the Department of Economic Security.  These departments use your name and social security number to document learning progress for our annual report.  Giving us your social security number is optional, but highly encouraged.</a:t>
            </a:r>
          </a:p>
          <a:p>
            <a:r>
              <a:rPr lang="en-US" dirty="0"/>
              <a:t> </a:t>
            </a:r>
          </a:p>
          <a:p>
            <a:r>
              <a:rPr lang="en-US" dirty="0"/>
              <a:t>The funding for our program comes from state and federal funds. In order to receive funding, we need to provide information about the learners in our program.  This is done through our annual reports.  The purpose of this report is to provide accountability for our program.  </a:t>
            </a:r>
            <a:r>
              <a:rPr lang="en-US" b="1" u="sng" dirty="0"/>
              <a:t>The information you share with us does not go to other government agencies unless you request that we do this.</a:t>
            </a:r>
            <a:endParaRPr lang="en-US" dirty="0"/>
          </a:p>
          <a:p>
            <a:r>
              <a:rPr lang="en-US" b="1" dirty="0"/>
              <a:t>I have read and understand my Data Privacy Rights.</a:t>
            </a:r>
            <a:endParaRPr lang="en-US" dirty="0"/>
          </a:p>
          <a:p>
            <a:r>
              <a:rPr lang="en-US" b="1" dirty="0"/>
              <a:t> </a:t>
            </a:r>
            <a:endParaRPr lang="en-US" dirty="0"/>
          </a:p>
          <a:p>
            <a:r>
              <a:rPr lang="en-US" dirty="0"/>
              <a:t>Learner signature_________________________________________  Date _________________</a:t>
            </a:r>
          </a:p>
          <a:p>
            <a:r>
              <a:rPr lang="en-US" b="1" dirty="0"/>
              <a:t> </a:t>
            </a:r>
            <a:endParaRPr lang="en-US" dirty="0"/>
          </a:p>
          <a:p>
            <a:r>
              <a:rPr lang="en-US" b="1" u="sng" dirty="0"/>
              <a:t>If you are a mandated learner:</a:t>
            </a:r>
            <a:endParaRPr lang="en-US" dirty="0"/>
          </a:p>
          <a:p>
            <a:r>
              <a:rPr lang="en-US" dirty="0"/>
              <a:t>You may be required, or mandated, to attend our classes by an agency or organization.  These organizations may include:</a:t>
            </a:r>
          </a:p>
          <a:p>
            <a:pPr lvl="0"/>
            <a:r>
              <a:rPr lang="en-US" dirty="0"/>
              <a:t>Workforce Development</a:t>
            </a:r>
          </a:p>
          <a:p>
            <a:pPr lvl="0"/>
            <a:r>
              <a:rPr lang="en-US" dirty="0"/>
              <a:t>Human Services</a:t>
            </a:r>
          </a:p>
          <a:p>
            <a:pPr lvl="0"/>
            <a:r>
              <a:rPr lang="en-US" dirty="0"/>
              <a:t>Vocational Rehabilitation Services</a:t>
            </a:r>
          </a:p>
          <a:p>
            <a:pPr lvl="0"/>
            <a:r>
              <a:rPr lang="en-US" dirty="0"/>
              <a:t>State and County Employers</a:t>
            </a:r>
          </a:p>
          <a:p>
            <a:pPr lvl="0"/>
            <a:r>
              <a:rPr lang="en-US" dirty="0"/>
              <a:t>Your Employer</a:t>
            </a:r>
          </a:p>
          <a:p>
            <a:r>
              <a:rPr lang="en-US" dirty="0"/>
              <a:t>If you are a mandated learner we will need to share information with that agency or organization.  That information includes your progress and attendance.  The Adult Basic Education Program does not determine what is an excused absence.  If you have circumstances that prevent you from attending classes, you should discuss them with the agency that requires you to come to the center.</a:t>
            </a:r>
          </a:p>
          <a:p>
            <a:r>
              <a:rPr lang="en-US" dirty="0"/>
              <a:t> </a:t>
            </a:r>
          </a:p>
          <a:p>
            <a:r>
              <a:rPr lang="en-US" dirty="0"/>
              <a:t>We do provide regular attendance reports to the organization that requires you to be here.  It is your responsibility to sign-in when you arrive and when you leave.  </a:t>
            </a:r>
            <a:r>
              <a:rPr lang="en-US" b="1" dirty="0"/>
              <a:t>Under no circumstances will the Adult Basic Education Program staff falsify attendance records.</a:t>
            </a:r>
            <a:endParaRPr lang="en-US" dirty="0"/>
          </a:p>
          <a:p>
            <a:r>
              <a:rPr lang="en-US" b="1" dirty="0"/>
              <a:t> </a:t>
            </a:r>
            <a:endParaRPr lang="en-US" dirty="0"/>
          </a:p>
          <a:p>
            <a:r>
              <a:rPr lang="en-US" u="sng" dirty="0"/>
              <a:t>USE OF PHOTOGRAPHS</a:t>
            </a:r>
            <a:endParaRPr lang="en-US" dirty="0"/>
          </a:p>
          <a:p>
            <a:r>
              <a:rPr lang="en-US" dirty="0"/>
              <a:t>I give my permission for the use of photographs of myself to be used by Hiawatha Valley ABE for promotion, education, and marketing purposes.  I understand that I am not being paid for the use of the photographs.</a:t>
            </a:r>
          </a:p>
          <a:p>
            <a:r>
              <a:rPr lang="en-US" dirty="0"/>
              <a:t>Signature ___________________________________________   Date ______________________________</a:t>
            </a:r>
          </a:p>
          <a:p>
            <a:endParaRPr lang="en-US" dirty="0"/>
          </a:p>
        </p:txBody>
      </p:sp>
    </p:spTree>
    <p:extLst>
      <p:ext uri="{BB962C8B-B14F-4D97-AF65-F5344CB8AC3E}">
        <p14:creationId xmlns:p14="http://schemas.microsoft.com/office/powerpoint/2010/main" val="26359380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ABE Behavior Code</a:t>
            </a:r>
            <a:endParaRPr lang="en-US" dirty="0"/>
          </a:p>
        </p:txBody>
      </p:sp>
      <p:sp>
        <p:nvSpPr>
          <p:cNvPr id="3" name="Content Placeholder 2"/>
          <p:cNvSpPr>
            <a:spLocks noGrp="1"/>
          </p:cNvSpPr>
          <p:nvPr>
            <p:ph idx="1"/>
          </p:nvPr>
        </p:nvSpPr>
        <p:spPr/>
        <p:txBody>
          <a:bodyPr>
            <a:normAutofit fontScale="32500" lnSpcReduction="20000"/>
          </a:bodyPr>
          <a:lstStyle/>
          <a:p>
            <a:r>
              <a:rPr lang="en-US" b="1" dirty="0"/>
              <a:t>Hiawatha Valley ABE Program</a:t>
            </a:r>
            <a:endParaRPr lang="en-US" dirty="0"/>
          </a:p>
          <a:p>
            <a:r>
              <a:rPr lang="en-US" dirty="0"/>
              <a:t>It is the policy of Hiawatha Valley Adult Basic Education (ABE) Program at Minnesota State Southeast Technical College that all necessary steps will be taken to assure the students and staff that they will find the facilities of the ABE classroom peaceful, comfortable, and a safe place in which to read, study, or work.</a:t>
            </a:r>
          </a:p>
          <a:p>
            <a:r>
              <a:rPr lang="en-US" dirty="0"/>
              <a:t> </a:t>
            </a:r>
          </a:p>
          <a:p>
            <a:r>
              <a:rPr lang="en-US" dirty="0"/>
              <a:t>THIS CODE OF STUDENT BEHAVIOR IS ADOPTED AND SHALL REMAIN IN FORCE UNTIL MODIFIED BY HIAWATHA VALLEY ABE PROGRAM</a:t>
            </a:r>
          </a:p>
          <a:p>
            <a:r>
              <a:rPr lang="en-US" dirty="0"/>
              <a:t> </a:t>
            </a:r>
          </a:p>
          <a:p>
            <a:pPr lvl="0"/>
            <a:r>
              <a:rPr lang="en-US" dirty="0"/>
              <a:t>Membership in the ABE class is a privilege, not a right. Respect for the rights of others shall prevail at all times.</a:t>
            </a:r>
          </a:p>
          <a:p>
            <a:pPr lvl="0"/>
            <a:r>
              <a:rPr lang="en-US" dirty="0"/>
              <a:t>Disruptive behavior is prohibited, including but not limited to the following:</a:t>
            </a:r>
          </a:p>
          <a:p>
            <a:pPr lvl="0"/>
            <a:r>
              <a:rPr lang="en-US" dirty="0"/>
              <a:t>Physical action or the threat of physical action that could cause injury to students or staff</a:t>
            </a:r>
          </a:p>
          <a:p>
            <a:pPr lvl="0"/>
            <a:r>
              <a:rPr lang="en-US" dirty="0"/>
              <a:t>Physical action or threat of physical action that could cause damage to the classroom, building or immediate surrounding.</a:t>
            </a:r>
          </a:p>
          <a:p>
            <a:pPr lvl="0"/>
            <a:r>
              <a:rPr lang="en-US" dirty="0"/>
              <a:t>Verbal abuse toward students and/or staff.</a:t>
            </a:r>
          </a:p>
          <a:p>
            <a:pPr lvl="0"/>
            <a:r>
              <a:rPr lang="en-US" dirty="0"/>
              <a:t>Obscene language</a:t>
            </a:r>
          </a:p>
          <a:p>
            <a:pPr lvl="0"/>
            <a:r>
              <a:rPr lang="en-US" dirty="0"/>
              <a:t>Extended loud speaking or noise that is disruptive to students and/or staff</a:t>
            </a:r>
          </a:p>
          <a:p>
            <a:pPr lvl="0"/>
            <a:r>
              <a:rPr lang="en-US" dirty="0"/>
              <a:t>Groups of students, seated together, when they are the source of unacceptable noise levels, may be asked to reseat themselves or remove themselves from the classroom.</a:t>
            </a:r>
          </a:p>
          <a:p>
            <a:pPr lvl="0"/>
            <a:r>
              <a:rPr lang="en-US" dirty="0"/>
              <a:t>Lewd or suggestive words or actions to students and/or staff</a:t>
            </a:r>
          </a:p>
          <a:p>
            <a:pPr lvl="0"/>
            <a:r>
              <a:rPr lang="en-US" dirty="0"/>
              <a:t>A pattern of napping or sleeping</a:t>
            </a:r>
          </a:p>
          <a:p>
            <a:pPr lvl="0"/>
            <a:r>
              <a:rPr lang="en-US" dirty="0"/>
              <a:t>Actions suggesting the influence of alcohol, drugs, or other controlled substances</a:t>
            </a:r>
          </a:p>
          <a:p>
            <a:pPr lvl="0"/>
            <a:r>
              <a:rPr lang="en-US" dirty="0"/>
              <a:t>Running and/or rough housing in the classroom or school building</a:t>
            </a:r>
          </a:p>
          <a:p>
            <a:pPr lvl="0"/>
            <a:r>
              <a:rPr lang="en-US" dirty="0"/>
              <a:t>Falsifying entry or exit time on the class attendance sheet.</a:t>
            </a:r>
          </a:p>
          <a:p>
            <a:pPr lvl="0"/>
            <a:r>
              <a:rPr lang="en-US" dirty="0"/>
              <a:t>Student shall not smoke in the school building and are only allowed smoking at designated areas outside the building.</a:t>
            </a:r>
          </a:p>
          <a:p>
            <a:pPr lvl="0"/>
            <a:r>
              <a:rPr lang="en-US" dirty="0"/>
              <a:t>Commission of any offense which would constitute a misdemeanor or felony under the criminal laws of Goodhue County or the State of Minnesota is prohibited.</a:t>
            </a:r>
          </a:p>
          <a:p>
            <a:r>
              <a:rPr lang="en-US" dirty="0"/>
              <a:t> </a:t>
            </a:r>
          </a:p>
          <a:p>
            <a:r>
              <a:rPr lang="en-US" dirty="0"/>
              <a:t>In the event of a violation of the Code of Behavior, sanctions may be taken in the form of warning, instructions to leave the classroom and/or school building, a call to police, or other legal action as, in each instance, seems most appropriate.</a:t>
            </a:r>
          </a:p>
          <a:p>
            <a:r>
              <a:rPr lang="en-US" dirty="0"/>
              <a:t> </a:t>
            </a:r>
          </a:p>
          <a:p>
            <a:r>
              <a:rPr lang="en-US" dirty="0"/>
              <a:t>Enrolled students are expected to study in class a minimum of 1 hour for every 2 hours class is in session.  Students will record on a form their arrival to the classroom (student log-in book at front of the classroom) and the time they leave the classroom.  Students will be able to take breaks as needed.  This rule will prevail, unless extenuating circumstances are brought to the attention of the instructor.</a:t>
            </a:r>
          </a:p>
          <a:p>
            <a:r>
              <a:rPr lang="en-US" dirty="0"/>
              <a:t> </a:t>
            </a:r>
          </a:p>
          <a:p>
            <a:r>
              <a:rPr lang="en-US" dirty="0"/>
              <a:t>I have read and understand the Hiawatha Valley ABE Program Behavior Code.</a:t>
            </a:r>
          </a:p>
          <a:p>
            <a:r>
              <a:rPr lang="en-US" dirty="0"/>
              <a:t> </a:t>
            </a:r>
          </a:p>
          <a:p>
            <a:r>
              <a:rPr lang="en-US" dirty="0"/>
              <a:t>____________________________________ 			______________________</a:t>
            </a:r>
          </a:p>
          <a:p>
            <a:r>
              <a:rPr lang="en-US" dirty="0"/>
              <a:t>	Signature								Date</a:t>
            </a:r>
          </a:p>
          <a:p>
            <a:pPr marL="0" indent="0">
              <a:buNone/>
            </a:pPr>
            <a:endParaRPr lang="en-US" dirty="0"/>
          </a:p>
        </p:txBody>
      </p:sp>
    </p:spTree>
    <p:extLst>
      <p:ext uri="{BB962C8B-B14F-4D97-AF65-F5344CB8AC3E}">
        <p14:creationId xmlns:p14="http://schemas.microsoft.com/office/powerpoint/2010/main" val="37961084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RIGHTS AND RESPONSIBILITIES OF ADULT BASIC EDUCATION STUDENTS</a:t>
            </a:r>
            <a:br>
              <a:rPr lang="en-US" sz="2800" dirty="0"/>
            </a:br>
            <a:endParaRPr lang="en-US" sz="2800" dirty="0"/>
          </a:p>
        </p:txBody>
      </p:sp>
      <p:sp>
        <p:nvSpPr>
          <p:cNvPr id="3" name="Content Placeholder 2"/>
          <p:cNvSpPr>
            <a:spLocks noGrp="1"/>
          </p:cNvSpPr>
          <p:nvPr>
            <p:ph idx="1"/>
          </p:nvPr>
        </p:nvSpPr>
        <p:spPr/>
        <p:txBody>
          <a:bodyPr>
            <a:normAutofit fontScale="40000" lnSpcReduction="20000"/>
          </a:bodyPr>
          <a:lstStyle/>
          <a:p>
            <a:pPr marL="0" indent="0">
              <a:buNone/>
            </a:pPr>
            <a:r>
              <a:rPr lang="en-US" dirty="0"/>
              <a:t>  </a:t>
            </a:r>
          </a:p>
          <a:p>
            <a:pPr marL="0" indent="0">
              <a:buNone/>
            </a:pPr>
            <a:r>
              <a:rPr lang="en-US" dirty="0"/>
              <a:t>STUDENT RIGHTS:</a:t>
            </a:r>
          </a:p>
          <a:p>
            <a:pPr lvl="0"/>
            <a:r>
              <a:rPr lang="en-US" dirty="0"/>
              <a:t>Free adult education materials, tuition, and instruction</a:t>
            </a:r>
          </a:p>
          <a:p>
            <a:pPr lvl="0"/>
            <a:r>
              <a:rPr lang="en-US" dirty="0"/>
              <a:t>Trained and qualified staff members eager to assist you in meeting your goals</a:t>
            </a:r>
          </a:p>
          <a:p>
            <a:pPr lvl="0"/>
            <a:r>
              <a:rPr lang="en-US" dirty="0"/>
              <a:t>A program of study based on your learning style and designed to meet your needs</a:t>
            </a:r>
          </a:p>
          <a:p>
            <a:pPr lvl="0"/>
            <a:r>
              <a:rPr lang="en-US" dirty="0"/>
              <a:t>No discrimination; no grade; no pressure to “keep up” – work at your own pace</a:t>
            </a:r>
          </a:p>
          <a:p>
            <a:pPr lvl="0"/>
            <a:r>
              <a:rPr lang="en-US" dirty="0"/>
              <a:t>Evaluation for proper placement; input about placement materials</a:t>
            </a:r>
          </a:p>
          <a:p>
            <a:pPr lvl="0"/>
            <a:r>
              <a:rPr lang="en-US" dirty="0"/>
              <a:t>Reasonable accommodations, modifications, or auxiliary services for learning</a:t>
            </a:r>
          </a:p>
          <a:p>
            <a:pPr lvl="0"/>
            <a:r>
              <a:rPr lang="en-US" dirty="0"/>
              <a:t>An environment suitable for learning</a:t>
            </a:r>
          </a:p>
          <a:p>
            <a:pPr lvl="0"/>
            <a:r>
              <a:rPr lang="en-US" dirty="0"/>
              <a:t>Confidential records shared only with the student’s consent</a:t>
            </a:r>
          </a:p>
          <a:p>
            <a:pPr marL="0" indent="0">
              <a:buNone/>
            </a:pPr>
            <a:r>
              <a:rPr lang="en-US" dirty="0"/>
              <a:t> </a:t>
            </a:r>
          </a:p>
          <a:p>
            <a:pPr marL="0" indent="0">
              <a:buNone/>
            </a:pPr>
            <a:r>
              <a:rPr lang="en-US" dirty="0"/>
              <a:t>STUDENT RESPONSIBILITIES:</a:t>
            </a:r>
          </a:p>
          <a:p>
            <a:pPr lvl="0"/>
            <a:r>
              <a:rPr lang="en-US" dirty="0"/>
              <a:t>Attend class on a regular basis in order to meet goals in a timely manner.  Notify instructor when you need to be absent.</a:t>
            </a:r>
          </a:p>
          <a:p>
            <a:pPr lvl="0"/>
            <a:r>
              <a:rPr lang="en-US" dirty="0"/>
              <a:t>Follow the code of conduct and the terms of your contract/personal education plan.</a:t>
            </a:r>
          </a:p>
          <a:p>
            <a:pPr lvl="0"/>
            <a:r>
              <a:rPr lang="en-US" dirty="0"/>
              <a:t>Take an active part in planning, learning, and tracking progress in your chosen program of study.  You will be checking much of your own work.  You must stay on task.</a:t>
            </a:r>
          </a:p>
          <a:p>
            <a:pPr lvl="0"/>
            <a:r>
              <a:rPr lang="en-US" dirty="0"/>
              <a:t>Sign in accurately on the sign-in sheet located in the front of the room.  When you sign out, you are expected to leave the building.</a:t>
            </a:r>
          </a:p>
          <a:p>
            <a:pPr lvl="0"/>
            <a:r>
              <a:rPr lang="en-US" dirty="0"/>
              <a:t>Respect the rights of other students; be considerate.</a:t>
            </a:r>
          </a:p>
          <a:p>
            <a:pPr lvl="0"/>
            <a:r>
              <a:rPr lang="en-US" dirty="0"/>
              <a:t>Keep the study area clean.  Check with instructor about eating areas.</a:t>
            </a:r>
          </a:p>
          <a:p>
            <a:pPr lvl="0"/>
            <a:r>
              <a:rPr lang="en-US" dirty="0"/>
              <a:t>Minnesota State Southeast Technical College buildings, by state law, are smoke-free.  The instructor will provide information on smoking regulations.</a:t>
            </a:r>
          </a:p>
          <a:p>
            <a:pPr lvl="0"/>
            <a:r>
              <a:rPr lang="en-US" dirty="0"/>
              <a:t>All materials for student use are free of charge; however, no materials should leave the room without permission.  Many materials must be shared with other students so please ask your instructor.</a:t>
            </a:r>
          </a:p>
          <a:p>
            <a:pPr marL="0" indent="0">
              <a:buNone/>
            </a:pPr>
            <a:r>
              <a:rPr lang="en-US" dirty="0"/>
              <a:t> </a:t>
            </a:r>
          </a:p>
          <a:p>
            <a:pPr marL="0" indent="0">
              <a:buNone/>
            </a:pPr>
            <a:r>
              <a:rPr lang="en-US" dirty="0"/>
              <a:t>Code of Conduct:</a:t>
            </a:r>
          </a:p>
          <a:p>
            <a:r>
              <a:rPr lang="en-US" dirty="0"/>
              <a:t>You will be terminated or suspended temporarily from the ABE program for any of the following offenses:</a:t>
            </a:r>
          </a:p>
          <a:p>
            <a:pPr lvl="0"/>
            <a:r>
              <a:rPr lang="en-US" dirty="0"/>
              <a:t>Possession or distribution of stolen property, contraband, fireworks, explosives, firearms, or weapons of any kind.</a:t>
            </a:r>
          </a:p>
          <a:p>
            <a:pPr lvl="0"/>
            <a:r>
              <a:rPr lang="en-US" dirty="0"/>
              <a:t>Disruptive behavior prohibited – refer to list on Program Behavior Code signature form.</a:t>
            </a:r>
          </a:p>
          <a:p>
            <a:endParaRPr lang="en-US" dirty="0"/>
          </a:p>
        </p:txBody>
      </p:sp>
    </p:spTree>
    <p:extLst>
      <p:ext uri="{BB962C8B-B14F-4D97-AF65-F5344CB8AC3E}">
        <p14:creationId xmlns:p14="http://schemas.microsoft.com/office/powerpoint/2010/main" val="15037291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 Forms</a:t>
            </a:r>
          </a:p>
        </p:txBody>
      </p:sp>
      <p:sp>
        <p:nvSpPr>
          <p:cNvPr id="3" name="Content Placeholder 2"/>
          <p:cNvSpPr>
            <a:spLocks noGrp="1"/>
          </p:cNvSpPr>
          <p:nvPr>
            <p:ph idx="1"/>
          </p:nvPr>
        </p:nvSpPr>
        <p:spPr/>
        <p:txBody>
          <a:bodyPr/>
          <a:lstStyle/>
          <a:p>
            <a:r>
              <a:rPr lang="en-US" dirty="0"/>
              <a:t>Find the </a:t>
            </a:r>
            <a:r>
              <a:rPr lang="en-US" b="1" dirty="0"/>
              <a:t>White Computer Survey </a:t>
            </a:r>
            <a:r>
              <a:rPr lang="en-US" dirty="0"/>
              <a:t>form:</a:t>
            </a:r>
          </a:p>
          <a:p>
            <a:pPr marL="0" indent="0">
              <a:buNone/>
            </a:pPr>
            <a:r>
              <a:rPr lang="en-US" dirty="0"/>
              <a:t>	- This forms help assess your present </a:t>
            </a:r>
            <a:r>
              <a:rPr lang="en-US" dirty="0" smtClean="0"/>
              <a:t>computer 	skills</a:t>
            </a:r>
            <a:endParaRPr lang="en-US" dirty="0"/>
          </a:p>
          <a:p>
            <a:endParaRPr lang="en-US" dirty="0" smtClean="0"/>
          </a:p>
          <a:p>
            <a:r>
              <a:rPr lang="en-US" dirty="0" smtClean="0"/>
              <a:t>Find the </a:t>
            </a:r>
            <a:r>
              <a:rPr lang="en-US" b="1" dirty="0" smtClean="0"/>
              <a:t>Blue Learning Styles </a:t>
            </a:r>
            <a:r>
              <a:rPr lang="en-US" dirty="0" smtClean="0"/>
              <a:t>form:</a:t>
            </a:r>
          </a:p>
          <a:p>
            <a:pPr marL="0" indent="0">
              <a:buNone/>
            </a:pPr>
            <a:r>
              <a:rPr lang="en-US" dirty="0"/>
              <a:t>	</a:t>
            </a:r>
            <a:r>
              <a:rPr lang="en-US" dirty="0" smtClean="0"/>
              <a:t>- This form </a:t>
            </a:r>
            <a:r>
              <a:rPr lang="en-US" dirty="0"/>
              <a:t>provides an opportunity for </a:t>
            </a:r>
            <a:r>
              <a:rPr lang="en-US" dirty="0" smtClean="0"/>
              <a:t>you</a:t>
            </a:r>
            <a:r>
              <a:rPr lang="en-US" dirty="0"/>
              <a:t> </a:t>
            </a:r>
            <a:r>
              <a:rPr lang="en-US" dirty="0" smtClean="0"/>
              <a:t>to 	discuss things </a:t>
            </a:r>
            <a:r>
              <a:rPr lang="en-US" dirty="0"/>
              <a:t>that will help you learn </a:t>
            </a:r>
            <a:r>
              <a:rPr lang="en-US" dirty="0" smtClean="0"/>
              <a:t>	</a:t>
            </a:r>
            <a:r>
              <a:rPr lang="en-US" dirty="0" smtClean="0"/>
              <a:t>better</a:t>
            </a:r>
          </a:p>
          <a:p>
            <a:pPr marL="0" indent="0" algn="ctr">
              <a:buNone/>
            </a:pPr>
            <a:r>
              <a:rPr lang="en-US" dirty="0" smtClean="0"/>
              <a:t>Or</a:t>
            </a:r>
          </a:p>
          <a:p>
            <a:pPr marL="0" indent="0" algn="ctr">
              <a:buNone/>
            </a:pPr>
            <a:r>
              <a:rPr lang="en-US" dirty="0" smtClean="0"/>
              <a:t>Complete the VARK </a:t>
            </a:r>
            <a:r>
              <a:rPr lang="en-US" dirty="0" smtClean="0"/>
              <a:t>learning style </a:t>
            </a:r>
            <a:r>
              <a:rPr lang="en-US" dirty="0" smtClean="0"/>
              <a:t>inventory online</a:t>
            </a:r>
            <a:endParaRPr lang="en-US" dirty="0" smtClean="0"/>
          </a:p>
          <a:p>
            <a:pPr marL="0" indent="0">
              <a:buNone/>
            </a:pPr>
            <a:endParaRPr lang="en-US" b="1" dirty="0"/>
          </a:p>
          <a:p>
            <a:pPr marL="0" indent="0">
              <a:buNone/>
            </a:pPr>
            <a:endParaRPr lang="en-US" dirty="0" smtClean="0"/>
          </a:p>
          <a:p>
            <a:endParaRPr lang="en-US" dirty="0"/>
          </a:p>
        </p:txBody>
      </p:sp>
    </p:spTree>
    <p:extLst>
      <p:ext uri="{BB962C8B-B14F-4D97-AF65-F5344CB8AC3E}">
        <p14:creationId xmlns:p14="http://schemas.microsoft.com/office/powerpoint/2010/main" val="26825044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dirty="0"/>
              <a:t>Registration Forms</a:t>
            </a:r>
          </a:p>
        </p:txBody>
      </p:sp>
      <p:sp>
        <p:nvSpPr>
          <p:cNvPr id="3" name="Content Placeholder 2"/>
          <p:cNvSpPr>
            <a:spLocks noGrp="1"/>
          </p:cNvSpPr>
          <p:nvPr>
            <p:ph idx="1"/>
          </p:nvPr>
        </p:nvSpPr>
        <p:spPr/>
        <p:txBody>
          <a:bodyPr/>
          <a:lstStyle/>
          <a:p>
            <a:r>
              <a:rPr lang="en-US" dirty="0" smtClean="0"/>
              <a:t>Find the </a:t>
            </a:r>
            <a:r>
              <a:rPr lang="en-US" b="1" dirty="0" smtClean="0"/>
              <a:t>White ABE Personal Education Plan </a:t>
            </a:r>
            <a:r>
              <a:rPr lang="en-US" dirty="0" smtClean="0"/>
              <a:t>form:</a:t>
            </a:r>
          </a:p>
          <a:p>
            <a:pPr marL="0" indent="0">
              <a:buNone/>
            </a:pPr>
            <a:r>
              <a:rPr lang="en-US" dirty="0"/>
              <a:t>	</a:t>
            </a:r>
            <a:r>
              <a:rPr lang="en-US" dirty="0" smtClean="0"/>
              <a:t>- This form will be filled out after you complete 	your CASAS Assessment</a:t>
            </a:r>
          </a:p>
          <a:p>
            <a:pPr marL="0" indent="0">
              <a:buNone/>
            </a:pPr>
            <a:r>
              <a:rPr lang="en-US" dirty="0"/>
              <a:t>	</a:t>
            </a:r>
            <a:r>
              <a:rPr lang="en-US" dirty="0" smtClean="0"/>
              <a:t>- This form gives you the opportunity to set goal 	for your learning and also to discuss any special 	needs you have with your 	instructor</a:t>
            </a:r>
            <a:endParaRPr lang="en-US" dirty="0"/>
          </a:p>
        </p:txBody>
      </p:sp>
    </p:spTree>
    <p:extLst>
      <p:ext uri="{BB962C8B-B14F-4D97-AF65-F5344CB8AC3E}">
        <p14:creationId xmlns:p14="http://schemas.microsoft.com/office/powerpoint/2010/main" val="3678840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Welcome to Hiawatha Valley Adult Basic Education </a:t>
            </a:r>
            <a:endParaRPr lang="en-US" dirty="0"/>
          </a:p>
        </p:txBody>
      </p:sp>
      <p:sp>
        <p:nvSpPr>
          <p:cNvPr id="3" name="Content Placeholder 2"/>
          <p:cNvSpPr>
            <a:spLocks noGrp="1"/>
          </p:cNvSpPr>
          <p:nvPr>
            <p:ph idx="1"/>
          </p:nvPr>
        </p:nvSpPr>
        <p:spPr/>
        <p:txBody>
          <a:bodyPr>
            <a:normAutofit fontScale="25000" lnSpcReduction="20000"/>
          </a:bodyPr>
          <a:lstStyle/>
          <a:p>
            <a:endParaRPr lang="en-US" sz="12800" dirty="0" smtClean="0"/>
          </a:p>
          <a:p>
            <a:r>
              <a:rPr lang="en-US" sz="12800" dirty="0" smtClean="0"/>
              <a:t>ABE </a:t>
            </a:r>
            <a:r>
              <a:rPr lang="en-US" sz="12800" dirty="0" smtClean="0"/>
              <a:t>is the acronym for Adult Basic Education</a:t>
            </a:r>
            <a:r>
              <a:rPr lang="en-US" sz="12800" dirty="0" smtClean="0"/>
              <a:t>.</a:t>
            </a:r>
            <a:endParaRPr lang="en-US" sz="12800" dirty="0" smtClean="0"/>
          </a:p>
          <a:p>
            <a:r>
              <a:rPr lang="en-US" sz="12800" dirty="0" smtClean="0"/>
              <a:t>ABE classrooms include different types of learners.  </a:t>
            </a:r>
          </a:p>
          <a:p>
            <a:r>
              <a:rPr lang="en-US" sz="12800" dirty="0" smtClean="0"/>
              <a:t>Students seeking to improve math and reading for entry to college and technical school, those seeking a GED, many seeking Career Readiness </a:t>
            </a:r>
            <a:r>
              <a:rPr lang="en-US" sz="12800" dirty="0" smtClean="0"/>
              <a:t>skills (computers), </a:t>
            </a:r>
            <a:r>
              <a:rPr lang="en-US" sz="12800" dirty="0" smtClean="0"/>
              <a:t>and others may need to learn to read.</a:t>
            </a:r>
          </a:p>
          <a:p>
            <a:endParaRPr lang="en-US" sz="12800" dirty="0"/>
          </a:p>
          <a:p>
            <a:endParaRPr lang="en-US" sz="8600" dirty="0" smtClean="0"/>
          </a:p>
          <a:p>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17306053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Forms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dirty="0" smtClean="0"/>
              <a:t>“The beautiful thing about learning is that no one can take it away from you.”</a:t>
            </a:r>
          </a:p>
          <a:p>
            <a:pPr marL="0" indent="0" algn="ctr">
              <a:buNone/>
            </a:pPr>
            <a:r>
              <a:rPr lang="en-US" dirty="0" smtClean="0"/>
              <a:t>B.B. King</a:t>
            </a:r>
          </a:p>
          <a:p>
            <a:pPr marL="0" indent="0" algn="ctr">
              <a:buNone/>
            </a:pPr>
            <a:endParaRPr lang="en-US" dirty="0"/>
          </a:p>
          <a:p>
            <a:pPr marL="0" indent="0" algn="ctr">
              <a:buNone/>
            </a:pPr>
            <a:r>
              <a:rPr lang="en-US" dirty="0" smtClean="0"/>
              <a:t>Please let your instructor know when you have completed all your forms.</a:t>
            </a:r>
            <a:endParaRPr lang="en-US" dirty="0"/>
          </a:p>
        </p:txBody>
      </p:sp>
    </p:spTree>
    <p:extLst>
      <p:ext uri="{BB962C8B-B14F-4D97-AF65-F5344CB8AC3E}">
        <p14:creationId xmlns:p14="http://schemas.microsoft.com/office/powerpoint/2010/main" val="35424045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Adult Education Staff	</a:t>
            </a:r>
            <a:endParaRPr lang="en-US" dirty="0"/>
          </a:p>
        </p:txBody>
      </p:sp>
      <p:sp>
        <p:nvSpPr>
          <p:cNvPr id="3" name="Content Placeholder 2"/>
          <p:cNvSpPr>
            <a:spLocks noGrp="1"/>
          </p:cNvSpPr>
          <p:nvPr>
            <p:ph idx="1"/>
          </p:nvPr>
        </p:nvSpPr>
        <p:spPr/>
        <p:txBody>
          <a:bodyPr/>
          <a:lstStyle/>
          <a:p>
            <a:endParaRPr lang="en-US" dirty="0" smtClean="0"/>
          </a:p>
          <a:p>
            <a:r>
              <a:rPr lang="en-US" dirty="0"/>
              <a:t>Hiawatha Valley </a:t>
            </a:r>
            <a:r>
              <a:rPr lang="en-US" dirty="0" smtClean="0"/>
              <a:t>Director of Adult Education ~ 651.385.4562</a:t>
            </a:r>
          </a:p>
          <a:p>
            <a:endParaRPr lang="en-US" dirty="0"/>
          </a:p>
          <a:p>
            <a:r>
              <a:rPr lang="en-US" dirty="0" smtClean="0"/>
              <a:t>Hiawatha Valley Adult Education Intake Counselor ~ 651.385.4774</a:t>
            </a:r>
          </a:p>
          <a:p>
            <a:endParaRPr lang="en-US" dirty="0"/>
          </a:p>
          <a:p>
            <a:r>
              <a:rPr lang="en-US" dirty="0" smtClean="0"/>
              <a:t>SE Tech Classroom~ 651.385.6348</a:t>
            </a:r>
            <a:endParaRPr lang="en-US" dirty="0"/>
          </a:p>
        </p:txBody>
      </p:sp>
    </p:spTree>
    <p:extLst>
      <p:ext uri="{BB962C8B-B14F-4D97-AF65-F5344CB8AC3E}">
        <p14:creationId xmlns:p14="http://schemas.microsoft.com/office/powerpoint/2010/main" val="2049955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endParaRPr lang="en-US" dirty="0" smtClean="0"/>
          </a:p>
          <a:p>
            <a:r>
              <a:rPr lang="en-US" dirty="0" smtClean="0"/>
              <a:t>Choose ABE Traditional or Online Class </a:t>
            </a:r>
          </a:p>
          <a:p>
            <a:r>
              <a:rPr lang="en-US" dirty="0" smtClean="0"/>
              <a:t>Attendance = Learning </a:t>
            </a:r>
            <a:endParaRPr lang="en-US" dirty="0" smtClean="0"/>
          </a:p>
          <a:p>
            <a:pPr marL="0" indent="0">
              <a:buNone/>
            </a:pPr>
            <a:r>
              <a:rPr lang="en-US" dirty="0"/>
              <a:t>	</a:t>
            </a:r>
            <a:r>
              <a:rPr lang="en-US" dirty="0" smtClean="0"/>
              <a:t>Commit to a schedule with your instructor</a:t>
            </a:r>
            <a:endParaRPr lang="en-US" dirty="0" smtClean="0"/>
          </a:p>
          <a:p>
            <a:pPr marL="0" indent="0">
              <a:buNone/>
            </a:pPr>
            <a:r>
              <a:rPr lang="en-US" dirty="0" smtClean="0"/>
              <a:t>	You have to commit to attend class to learn</a:t>
            </a:r>
          </a:p>
          <a:p>
            <a:r>
              <a:rPr lang="en-US" dirty="0" smtClean="0"/>
              <a:t>Testing = What you know</a:t>
            </a:r>
          </a:p>
          <a:p>
            <a:pPr marL="0" indent="0">
              <a:buNone/>
            </a:pPr>
            <a:r>
              <a:rPr lang="en-US" dirty="0"/>
              <a:t>	</a:t>
            </a:r>
            <a:r>
              <a:rPr lang="en-US" dirty="0" smtClean="0"/>
              <a:t>So we can see what you need to learn</a:t>
            </a:r>
          </a:p>
          <a:p>
            <a:r>
              <a:rPr lang="en-US" dirty="0" smtClean="0"/>
              <a:t>Improve / Do your best / </a:t>
            </a:r>
            <a:r>
              <a:rPr lang="en-US" dirty="0" smtClean="0"/>
              <a:t>Learn</a:t>
            </a:r>
          </a:p>
          <a:p>
            <a:pPr marL="0" indent="0">
              <a:buNone/>
            </a:pPr>
            <a:r>
              <a:rPr lang="en-US" dirty="0"/>
              <a:t>	</a:t>
            </a:r>
            <a:r>
              <a:rPr lang="en-US" dirty="0" smtClean="0"/>
              <a:t>Set the goals you want to </a:t>
            </a:r>
            <a:r>
              <a:rPr lang="en-US" dirty="0" err="1" smtClean="0"/>
              <a:t>acheive</a:t>
            </a:r>
            <a:endParaRPr lang="en-US" dirty="0"/>
          </a:p>
        </p:txBody>
      </p:sp>
    </p:spTree>
    <p:extLst>
      <p:ext uri="{BB962C8B-B14F-4D97-AF65-F5344CB8AC3E}">
        <p14:creationId xmlns:p14="http://schemas.microsoft.com/office/powerpoint/2010/main" val="4060636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Requirements</a:t>
            </a:r>
            <a:endParaRPr lang="en-US" dirty="0"/>
          </a:p>
        </p:txBody>
      </p:sp>
      <p:sp>
        <p:nvSpPr>
          <p:cNvPr id="3" name="Content Placeholder 2"/>
          <p:cNvSpPr>
            <a:spLocks noGrp="1"/>
          </p:cNvSpPr>
          <p:nvPr>
            <p:ph idx="1"/>
          </p:nvPr>
        </p:nvSpPr>
        <p:spPr/>
        <p:txBody>
          <a:bodyPr>
            <a:normAutofit/>
          </a:bodyPr>
          <a:lstStyle/>
          <a:p>
            <a:pPr marL="0" indent="0">
              <a:buNone/>
            </a:pPr>
            <a:r>
              <a:rPr lang="en-US" dirty="0"/>
              <a:t>Students </a:t>
            </a:r>
            <a:r>
              <a:rPr lang="en-US" dirty="0" smtClean="0"/>
              <a:t>must:</a:t>
            </a:r>
          </a:p>
          <a:p>
            <a:r>
              <a:rPr lang="en-US" dirty="0" smtClean="0"/>
              <a:t>Not be enrolled in a public or private high school and be 16 years of age or older</a:t>
            </a:r>
          </a:p>
          <a:p>
            <a:r>
              <a:rPr lang="en-US" dirty="0" smtClean="0"/>
              <a:t>Be able to commit to </a:t>
            </a:r>
            <a:r>
              <a:rPr lang="en-US" dirty="0" smtClean="0"/>
              <a:t>30-40 </a:t>
            </a:r>
            <a:r>
              <a:rPr lang="en-US" dirty="0" smtClean="0"/>
              <a:t>hours of instruction(our experience is </a:t>
            </a:r>
            <a:r>
              <a:rPr lang="en-US" dirty="0" smtClean="0"/>
              <a:t>that it takes </a:t>
            </a:r>
            <a:r>
              <a:rPr lang="en-US" dirty="0" smtClean="0"/>
              <a:t>30-40 hours </a:t>
            </a:r>
            <a:r>
              <a:rPr lang="en-US" dirty="0" smtClean="0"/>
              <a:t>to achieve most goals)</a:t>
            </a:r>
            <a:endParaRPr lang="en-US" dirty="0" smtClean="0"/>
          </a:p>
          <a:p>
            <a:r>
              <a:rPr lang="en-US" dirty="0" smtClean="0"/>
              <a:t>Need a H.S. diploma, GED®, want or need to brush up basic literacy skills for further education or job entry</a:t>
            </a:r>
          </a:p>
          <a:p>
            <a:r>
              <a:rPr lang="en-US" dirty="0" smtClean="0"/>
              <a:t>Student may be enrolled in college level classes while studying in ABE (Adult Basic Education)</a:t>
            </a:r>
            <a:endParaRPr lang="en-US" dirty="0"/>
          </a:p>
        </p:txBody>
      </p:sp>
    </p:spTree>
    <p:extLst>
      <p:ext uri="{BB962C8B-B14F-4D97-AF65-F5344CB8AC3E}">
        <p14:creationId xmlns:p14="http://schemas.microsoft.com/office/powerpoint/2010/main" val="701418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Classrooms</a:t>
            </a:r>
            <a:endParaRPr lang="en-US" dirty="0"/>
          </a:p>
        </p:txBody>
      </p:sp>
      <p:sp>
        <p:nvSpPr>
          <p:cNvPr id="3" name="Content Placeholder 2"/>
          <p:cNvSpPr>
            <a:spLocks noGrp="1"/>
          </p:cNvSpPr>
          <p:nvPr>
            <p:ph idx="1"/>
          </p:nvPr>
        </p:nvSpPr>
        <p:spPr/>
        <p:txBody>
          <a:bodyPr/>
          <a:lstStyle/>
          <a:p>
            <a:endParaRPr lang="en-US" dirty="0" smtClean="0"/>
          </a:p>
          <a:p>
            <a:r>
              <a:rPr lang="en-US" dirty="0" smtClean="0"/>
              <a:t>There are two types of classrooms allowing for students to study two different ways</a:t>
            </a:r>
          </a:p>
          <a:p>
            <a:pPr marL="0" indent="0">
              <a:buNone/>
            </a:pPr>
            <a:r>
              <a:rPr lang="en-US" dirty="0"/>
              <a:t>	</a:t>
            </a:r>
            <a:r>
              <a:rPr lang="en-US" dirty="0" smtClean="0"/>
              <a:t>- The traditional classroom</a:t>
            </a:r>
          </a:p>
          <a:p>
            <a:pPr marL="0" indent="0">
              <a:buNone/>
            </a:pPr>
            <a:r>
              <a:rPr lang="en-US" dirty="0"/>
              <a:t>	</a:t>
            </a:r>
            <a:r>
              <a:rPr lang="en-US" dirty="0" smtClean="0"/>
              <a:t>- The online classroom</a:t>
            </a:r>
          </a:p>
          <a:p>
            <a:pPr marL="0" indent="0">
              <a:buNone/>
            </a:pPr>
            <a:r>
              <a:rPr lang="en-US" dirty="0"/>
              <a:t>	</a:t>
            </a:r>
          </a:p>
        </p:txBody>
      </p:sp>
    </p:spTree>
    <p:extLst>
      <p:ext uri="{BB962C8B-B14F-4D97-AF65-F5344CB8AC3E}">
        <p14:creationId xmlns:p14="http://schemas.microsoft.com/office/powerpoint/2010/main" val="1154399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Traditional Classroom</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The ABE classroom is most often like what you remember as a “lab or study hall” setting</a:t>
            </a:r>
          </a:p>
          <a:p>
            <a:pPr marL="0" indent="0">
              <a:buNone/>
            </a:pPr>
            <a:endParaRPr lang="en-US" dirty="0" smtClean="0"/>
          </a:p>
          <a:p>
            <a:r>
              <a:rPr lang="en-US" dirty="0" smtClean="0"/>
              <a:t>Breaks and snack/beverage policies vary – check with your instructor for guidelines</a:t>
            </a:r>
          </a:p>
          <a:p>
            <a:endParaRPr lang="en-US" dirty="0"/>
          </a:p>
          <a:p>
            <a:r>
              <a:rPr lang="en-US" dirty="0" smtClean="0"/>
              <a:t>Cell phones should be turned off while in the classroom</a:t>
            </a:r>
          </a:p>
          <a:p>
            <a:endParaRPr lang="en-US" dirty="0"/>
          </a:p>
        </p:txBody>
      </p:sp>
    </p:spTree>
    <p:extLst>
      <p:ext uri="{BB962C8B-B14F-4D97-AF65-F5344CB8AC3E}">
        <p14:creationId xmlns:p14="http://schemas.microsoft.com/office/powerpoint/2010/main" val="3715054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Requirements</a:t>
            </a:r>
            <a:endParaRPr lang="en-US" dirty="0"/>
          </a:p>
        </p:txBody>
      </p:sp>
      <p:sp>
        <p:nvSpPr>
          <p:cNvPr id="3" name="Content Placeholder 2"/>
          <p:cNvSpPr>
            <a:spLocks noGrp="1"/>
          </p:cNvSpPr>
          <p:nvPr>
            <p:ph idx="1"/>
          </p:nvPr>
        </p:nvSpPr>
        <p:spPr/>
        <p:txBody>
          <a:bodyPr/>
          <a:lstStyle/>
          <a:p>
            <a:r>
              <a:rPr lang="en-US" dirty="0" smtClean="0"/>
              <a:t>The Traditional Classroom instructors will discuss an attendance plan with you.</a:t>
            </a:r>
          </a:p>
          <a:p>
            <a:pPr marL="365760" lvl="1" indent="0">
              <a:buNone/>
            </a:pPr>
            <a:r>
              <a:rPr lang="en-US" dirty="0"/>
              <a:t>	</a:t>
            </a:r>
            <a:r>
              <a:rPr lang="en-US" dirty="0" smtClean="0"/>
              <a:t>- in order for you to have a successful learning 	experience you will need to </a:t>
            </a:r>
            <a:r>
              <a:rPr lang="en-US" dirty="0"/>
              <a:t>a</a:t>
            </a:r>
            <a:r>
              <a:rPr lang="en-US" dirty="0" smtClean="0"/>
              <a:t>ttend class two times per 	week</a:t>
            </a:r>
          </a:p>
          <a:p>
            <a:pPr marL="365760" lvl="1" indent="0">
              <a:buNone/>
            </a:pPr>
            <a:r>
              <a:rPr lang="en-US" dirty="0"/>
              <a:t>	-</a:t>
            </a:r>
            <a:r>
              <a:rPr lang="en-US" dirty="0" smtClean="0"/>
              <a:t> If you fail to attend after one month you 	will be 	required to re-enroll </a:t>
            </a:r>
            <a:endParaRPr lang="en-US" dirty="0"/>
          </a:p>
        </p:txBody>
      </p:sp>
    </p:spTree>
    <p:extLst>
      <p:ext uri="{BB962C8B-B14F-4D97-AF65-F5344CB8AC3E}">
        <p14:creationId xmlns:p14="http://schemas.microsoft.com/office/powerpoint/2010/main" val="3774357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Online Classroom</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This classroom is mostly an at-a-distance learning program that is accessed via the internet</a:t>
            </a:r>
          </a:p>
          <a:p>
            <a:pPr marL="0" indent="0">
              <a:buNone/>
            </a:pPr>
            <a:r>
              <a:rPr lang="en-US" dirty="0"/>
              <a:t>	</a:t>
            </a:r>
            <a:r>
              <a:rPr lang="en-US" dirty="0" smtClean="0"/>
              <a:t>- Key Train</a:t>
            </a:r>
          </a:p>
          <a:p>
            <a:pPr marL="0" indent="0">
              <a:buNone/>
            </a:pPr>
            <a:r>
              <a:rPr lang="en-US" dirty="0"/>
              <a:t>	</a:t>
            </a:r>
            <a:r>
              <a:rPr lang="en-US" dirty="0" smtClean="0"/>
              <a:t>- i-Pathways</a:t>
            </a:r>
          </a:p>
          <a:p>
            <a:pPr marL="0" indent="0">
              <a:buNone/>
            </a:pPr>
            <a:endParaRPr lang="en-US" dirty="0" smtClean="0"/>
          </a:p>
          <a:p>
            <a:r>
              <a:rPr lang="en-US" dirty="0" smtClean="0"/>
              <a:t>Enrollment is based on:</a:t>
            </a:r>
          </a:p>
          <a:p>
            <a:pPr marL="0" indent="0">
              <a:buNone/>
            </a:pPr>
            <a:r>
              <a:rPr lang="en-US" dirty="0"/>
              <a:t>	</a:t>
            </a:r>
            <a:r>
              <a:rPr lang="en-US" dirty="0" smtClean="0"/>
              <a:t>- eligibility requirements</a:t>
            </a:r>
          </a:p>
          <a:p>
            <a:pPr marL="0" indent="0">
              <a:buNone/>
            </a:pPr>
            <a:r>
              <a:rPr lang="en-US" dirty="0"/>
              <a:t>	</a:t>
            </a:r>
            <a:r>
              <a:rPr lang="en-US" dirty="0" smtClean="0"/>
              <a:t>- access to a computer and internet connection</a:t>
            </a:r>
          </a:p>
          <a:p>
            <a:pPr marL="0" indent="0">
              <a:buNone/>
            </a:pPr>
            <a:endParaRPr lang="en-US" dirty="0"/>
          </a:p>
          <a:p>
            <a:r>
              <a:rPr lang="en-US" dirty="0" smtClean="0"/>
              <a:t>Ask your counselor how to get enrolled if you are interested</a:t>
            </a:r>
            <a:endParaRPr lang="en-US" dirty="0"/>
          </a:p>
        </p:txBody>
      </p:sp>
    </p:spTree>
    <p:extLst>
      <p:ext uri="{BB962C8B-B14F-4D97-AF65-F5344CB8AC3E}">
        <p14:creationId xmlns:p14="http://schemas.microsoft.com/office/powerpoint/2010/main" val="1672351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1092</TotalTime>
  <Words>1178</Words>
  <Application>Microsoft Office PowerPoint</Application>
  <PresentationFormat>On-screen Show (4:3)</PresentationFormat>
  <Paragraphs>431</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Flow</vt:lpstr>
      <vt:lpstr>Welcome!</vt:lpstr>
      <vt:lpstr>Agenda</vt:lpstr>
      <vt:lpstr>Hiawatha Valley Adult Basic Education</vt:lpstr>
      <vt:lpstr>Welcome to Hiawatha Valley Adult Basic Education </vt:lpstr>
      <vt:lpstr>Enrollment Requirements</vt:lpstr>
      <vt:lpstr>Types of Classrooms</vt:lpstr>
      <vt:lpstr>The Traditional Classroom</vt:lpstr>
      <vt:lpstr>Attendance Requirements</vt:lpstr>
      <vt:lpstr>The Online Classroom</vt:lpstr>
      <vt:lpstr>Attendance Requirements</vt:lpstr>
      <vt:lpstr>Attendance Sign-In Sheet</vt:lpstr>
      <vt:lpstr>Class Dates</vt:lpstr>
      <vt:lpstr>Appraisal and CASAS Assessment</vt:lpstr>
      <vt:lpstr>Appraisal and CASAS Assessment</vt:lpstr>
      <vt:lpstr>Appraisal and CASAS Assessment</vt:lpstr>
      <vt:lpstr>Appraisal and CASAS Assessment</vt:lpstr>
      <vt:lpstr>The GED® Test</vt:lpstr>
      <vt:lpstr>The GED® Test</vt:lpstr>
      <vt:lpstr>GED Completion Checklist</vt:lpstr>
      <vt:lpstr>Goal Setting</vt:lpstr>
      <vt:lpstr>Goal Setting</vt:lpstr>
      <vt:lpstr>Goal Setting</vt:lpstr>
      <vt:lpstr>Goal Setting</vt:lpstr>
      <vt:lpstr>Roadblocks to Success</vt:lpstr>
      <vt:lpstr>Goal Setting</vt:lpstr>
      <vt:lpstr>ABE Personal Education Plan  Column One</vt:lpstr>
      <vt:lpstr>ABE Personal Education Plan  Column Two</vt:lpstr>
      <vt:lpstr>Class Expectations</vt:lpstr>
      <vt:lpstr>Registration Forms</vt:lpstr>
      <vt:lpstr>Registration Forms</vt:lpstr>
      <vt:lpstr>Registration Forms</vt:lpstr>
      <vt:lpstr>MARCS Entry/Exit Form</vt:lpstr>
      <vt:lpstr>MARCS Entry/Exit Form</vt:lpstr>
      <vt:lpstr>Registration Forms</vt:lpstr>
      <vt:lpstr>Your Privacy Rights</vt:lpstr>
      <vt:lpstr>ABE Behavior Code</vt:lpstr>
      <vt:lpstr>RIGHTS AND RESPONSIBILITIES OF ADULT BASIC EDUCATION STUDENTS </vt:lpstr>
      <vt:lpstr>Registration Forms</vt:lpstr>
      <vt:lpstr>Registration Forms</vt:lpstr>
      <vt:lpstr>Complete Forms</vt:lpstr>
      <vt:lpstr>Adult Education Staff </vt:lpstr>
      <vt:lpstr>Review</vt:lpstr>
    </vt:vector>
  </TitlesOfParts>
  <Company>Red Wing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Hiawatha Valley Adult Basic Education</dc:title>
  <dc:creator>Robin B. Whinnery</dc:creator>
  <cp:lastModifiedBy>Robin B. Whinnery</cp:lastModifiedBy>
  <cp:revision>64</cp:revision>
  <cp:lastPrinted>2012-06-04T18:47:48Z</cp:lastPrinted>
  <dcterms:created xsi:type="dcterms:W3CDTF">2012-01-05T17:17:44Z</dcterms:created>
  <dcterms:modified xsi:type="dcterms:W3CDTF">2012-06-05T14:19:44Z</dcterms:modified>
</cp:coreProperties>
</file>