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1" r:id="rId3"/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embeddedFontLst>
    <p:embeddedFont>
      <p:font typeface="Lustria"/>
      <p:regular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Lustria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333333"/>
              </a:buClr>
              <a:buSzPct val="25000"/>
              <a:buFont typeface="Calibri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DL (Jenny- general overview); Level Gains with Post-Test Rates - for Distance Learning (how relevant for DL staff? -Jenny -general overview);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solidFill>
                  <a:srgbClr val="333333"/>
                </a:solidFill>
              </a:rPr>
              <a:t>Jess - Contact List for al DL students (email lists: all, students in a specific DL class, MFIPers only) Show how to Download in Excel, then sort (handouts with screenshots or links to screencasts or collect emails from participants)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10000"/>
              <a:buFont typeface="Arial"/>
              <a:buNone/>
            </a:pPr>
            <a:r>
              <a:rPr lang="en-US" sz="1000">
                <a:solidFill>
                  <a:srgbClr val="333333"/>
                </a:solidFill>
              </a:rPr>
              <a:t>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Jess and Adam -with examples; Define, screenshots or live for examples with ID#s ready to go 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Jess - insert screenshots or links here?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Shape 2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Shape 25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333333"/>
              </a:buClr>
              <a:buSzPct val="25000"/>
              <a:buFont typeface="Calibri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Jenny - generally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0" i="0" lang="en-US" sz="1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Jenny – generally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Jess &amp; Adam (best practices, i.e. not enrolling in more than 1 DL class at a time, or exceptions to that with 1-2 examples, such as students enrolled in hybrid class)</a:t>
            </a: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000" u="none" cap="none" strike="noStrike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Adam - 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1" name="Shape 20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Font typeface="Calibri"/>
              <a:buNone/>
              <a:defRPr b="0" i="0" sz="4400" u="none" cap="none" strike="noStrike">
                <a:solidFill>
                  <a:srgbClr val="800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Font typeface="Calibri"/>
              <a:buNone/>
              <a:defRPr b="1" i="0" sz="2000" u="none" cap="none" strike="noStrike">
                <a:solidFill>
                  <a:srgbClr val="800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5" name="Shape 75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Font typeface="Lustria"/>
              <a:buNone/>
              <a:defRPr b="0" i="0" sz="14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Font typeface="Lustria"/>
              <a:buNone/>
              <a:defRPr b="0" i="0" sz="12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Font typeface="Lustria"/>
              <a:buNone/>
              <a:defRPr b="0" i="0" sz="10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Font typeface="Lustria"/>
              <a:buNone/>
              <a:defRPr b="0" i="0" sz="9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Font typeface="Lustria"/>
              <a:buNone/>
              <a:defRPr b="0" i="0" sz="9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Font typeface="Calibri"/>
              <a:buNone/>
              <a:defRPr b="0" i="0" sz="4400" u="none" cap="none" strike="noStrike">
                <a:solidFill>
                  <a:srgbClr val="800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2" name="Shape 82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Font typeface="Calibri"/>
              <a:buNone/>
              <a:defRPr b="0" i="0" sz="4400" u="none" cap="none" strike="noStrike">
                <a:solidFill>
                  <a:srgbClr val="800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8" name="Shape 88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02" name="Shape 10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10" name="Shape 110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14" name="Shape 11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Font typeface="Calibri"/>
              <a:buNone/>
              <a:defRPr b="0" i="0" sz="4400" u="none" cap="none" strike="noStrike">
                <a:solidFill>
                  <a:srgbClr val="800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29" name="Shape 29"/>
          <p:cNvCxnSpPr/>
          <p:nvPr/>
        </p:nvCxnSpPr>
        <p:spPr>
          <a:xfrm rot="5400000">
            <a:off x="-2911474" y="3410302"/>
            <a:ext cx="6272917" cy="1587"/>
          </a:xfrm>
          <a:prstGeom prst="straightConnector1">
            <a:avLst/>
          </a:prstGeom>
          <a:noFill/>
          <a:ln cap="flat" cmpd="sng" w="25400">
            <a:solidFill>
              <a:srgbClr val="80004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" name="Shape 30"/>
          <p:cNvCxnSpPr/>
          <p:nvPr/>
        </p:nvCxnSpPr>
        <p:spPr>
          <a:xfrm rot="10800000">
            <a:off x="225778" y="6545967"/>
            <a:ext cx="8462609" cy="1587"/>
          </a:xfrm>
          <a:prstGeom prst="straightConnector1">
            <a:avLst/>
          </a:prstGeom>
          <a:noFill/>
          <a:ln cap="flat" cmpd="sng" w="25400">
            <a:solidFill>
              <a:srgbClr val="80004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4" name="Shape 124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25" name="Shape 125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126" name="Shape 126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27" name="Shape 12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134" name="Shape 13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Font typeface="Calibri"/>
              <a:buNone/>
              <a:defRPr b="0" i="0" sz="4400" u="none" cap="none" strike="noStrike">
                <a:solidFill>
                  <a:srgbClr val="800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63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Font typeface="Calibri"/>
              <a:buNone/>
              <a:defRPr b="1" i="0" sz="4000" u="none" cap="none" strike="noStrike">
                <a:solidFill>
                  <a:srgbClr val="800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Lustria"/>
              <a:buNone/>
              <a:defRPr b="0" i="0" sz="20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Lustria"/>
              <a:buNone/>
              <a:defRPr b="0" i="0" sz="18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Lustria"/>
              <a:buNone/>
              <a:defRPr b="0" i="0" sz="16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Lustria"/>
              <a:buNone/>
              <a:defRPr b="0" i="0" sz="14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Lustria"/>
              <a:buNone/>
              <a:defRPr b="0" i="0" sz="1400" u="none" cap="none" strike="noStrike">
                <a:solidFill>
                  <a:srgbClr val="888888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Font typeface="Calibri"/>
              <a:buNone/>
              <a:defRPr b="0" i="0" sz="4400" u="none" cap="none" strike="noStrike">
                <a:solidFill>
                  <a:srgbClr val="800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3" name="Shape 43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8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444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508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127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127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127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1270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1270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1270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381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444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508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127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127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127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1270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1270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1270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Font typeface="Calibri"/>
              <a:buNone/>
              <a:defRPr b="0" i="0" sz="4400" u="none" cap="none" strike="noStrike">
                <a:solidFill>
                  <a:srgbClr val="800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Font typeface="Lustria"/>
              <a:buNone/>
              <a:defRPr b="1" i="0" sz="24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Font typeface="Lustria"/>
              <a:buNone/>
              <a:defRPr b="1" i="0" sz="20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Font typeface="Lustria"/>
              <a:buNone/>
              <a:defRPr b="1" i="0" sz="1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Font typeface="Lustria"/>
              <a:buNone/>
              <a:defRPr b="1" i="0" sz="16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Font typeface="Lustria"/>
              <a:buNone/>
              <a:defRPr b="1" i="0" sz="16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2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381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Font typeface="Lustria"/>
              <a:buNone/>
              <a:defRPr b="1" i="0" sz="24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Font typeface="Lustria"/>
              <a:buNone/>
              <a:defRPr b="1" i="0" sz="20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Font typeface="Lustria"/>
              <a:buNone/>
              <a:defRPr b="1" i="0" sz="1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Font typeface="Lustria"/>
              <a:buNone/>
              <a:defRPr b="1" i="0" sz="16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Font typeface="Lustria"/>
              <a:buNone/>
              <a:defRPr b="1" i="0" sz="16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12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190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381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Font typeface="Calibri"/>
              <a:buNone/>
              <a:defRPr b="0" i="0" sz="4400" u="none" cap="none" strike="noStrike">
                <a:solidFill>
                  <a:srgbClr val="800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Font typeface="Calibri"/>
              <a:buNone/>
              <a:defRPr b="1" i="0" sz="2000" u="none" cap="none" strike="noStrike">
                <a:solidFill>
                  <a:srgbClr val="800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635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Font typeface="Lustria"/>
              <a:buNone/>
              <a:defRPr b="0" i="0" sz="14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Font typeface="Lustria"/>
              <a:buNone/>
              <a:defRPr b="0" i="0" sz="12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Font typeface="Lustria"/>
              <a:buNone/>
              <a:defRPr b="0" i="0" sz="10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Font typeface="Lustria"/>
              <a:buNone/>
              <a:defRPr b="0" i="0" sz="9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Font typeface="Lustria"/>
              <a:buNone/>
              <a:defRPr b="0" i="0" sz="9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Font typeface="Calibri"/>
              <a:buNone/>
              <a:defRPr b="0" i="0" sz="4400" u="none" cap="none" strike="noStrike">
                <a:solidFill>
                  <a:srgbClr val="800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800"/>
            </a:lvl2pPr>
            <a:lvl3pPr indent="0" lvl="2" marL="0" marR="0" rtl="0" algn="l">
              <a:spcBef>
                <a:spcPts val="0"/>
              </a:spcBef>
              <a:buNone/>
              <a:defRPr sz="1800"/>
            </a:lvl3pPr>
            <a:lvl4pPr indent="0" lvl="3" marL="0" marR="0" rtl="0" algn="l">
              <a:spcBef>
                <a:spcPts val="0"/>
              </a:spcBef>
              <a:buNone/>
              <a:defRPr sz="1800"/>
            </a:lvl4pPr>
            <a:lvl5pPr indent="0" lvl="4" marL="0" marR="0" rtl="0" algn="l">
              <a:spcBef>
                <a:spcPts val="0"/>
              </a:spcBef>
              <a:buNone/>
              <a:defRPr sz="1800"/>
            </a:lvl5pPr>
            <a:lvl6pPr indent="0" lvl="5" marL="0" marR="0" rtl="0" algn="l">
              <a:spcBef>
                <a:spcPts val="0"/>
              </a:spcBef>
              <a:buNone/>
              <a:defRPr sz="1800"/>
            </a:lvl6pPr>
            <a:lvl7pPr indent="0" lvl="6" marL="0" marR="0" rtl="0" algn="l">
              <a:spcBef>
                <a:spcPts val="0"/>
              </a:spcBef>
              <a:buNone/>
              <a:defRPr sz="1800"/>
            </a:lvl7pPr>
            <a:lvl8pPr indent="0" lvl="7" marL="0" marR="0" rtl="0" algn="l">
              <a:spcBef>
                <a:spcPts val="0"/>
              </a:spcBef>
              <a:buNone/>
              <a:defRPr sz="1800"/>
            </a:lvl8pPr>
            <a:lvl9pPr indent="0" lvl="8" marL="0" marR="0" rtl="0" algn="l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635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1pPr>
            <a:lvl2pPr indent="698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2pPr>
            <a:lvl3pPr indent="76200" lvl="2" marL="11430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3pPr>
            <a:lvl4pPr indent="25400" lvl="3" marL="1600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4pPr>
            <a:lvl5pPr indent="25400" lvl="4" marL="2057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defRPr>
            </a:lvl5pPr>
            <a:lvl6pPr indent="25400" lvl="5" marL="2514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cxnSp>
        <p:nvCxnSpPr>
          <p:cNvPr id="15" name="Shape 15"/>
          <p:cNvCxnSpPr/>
          <p:nvPr/>
        </p:nvCxnSpPr>
        <p:spPr>
          <a:xfrm rot="5400000">
            <a:off x="-2911474" y="3410302"/>
            <a:ext cx="6272917" cy="1587"/>
          </a:xfrm>
          <a:prstGeom prst="straightConnector1">
            <a:avLst/>
          </a:prstGeom>
          <a:noFill/>
          <a:ln cap="flat" cmpd="sng" w="25400">
            <a:solidFill>
              <a:srgbClr val="80004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" name="Shape 16"/>
          <p:cNvCxnSpPr/>
          <p:nvPr/>
        </p:nvCxnSpPr>
        <p:spPr>
          <a:xfrm rot="10800000">
            <a:off x="225778" y="6545967"/>
            <a:ext cx="8462609" cy="1587"/>
          </a:xfrm>
          <a:prstGeom prst="straightConnector1">
            <a:avLst/>
          </a:prstGeom>
          <a:noFill/>
          <a:ln cap="flat" cmpd="sng" w="25400">
            <a:solidFill>
              <a:srgbClr val="80004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-U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screencast-o-matic.com/watch/cbjDo5lKA2" TargetMode="External"/><Relationship Id="rId4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s://mnabe.zendesk.com/hc/en-us/articles/228092687-Create-a-distance-learning-proxy-clas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screencast.com/t/R68jet0x1y" TargetMode="External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idx="1" type="subTitle"/>
          </p:nvPr>
        </p:nvSpPr>
        <p:spPr>
          <a:xfrm>
            <a:off x="2400300" y="447675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800040"/>
                </a:solidFill>
                <a:latin typeface="Lustria"/>
                <a:ea typeface="Lustria"/>
                <a:cs typeface="Lustria"/>
                <a:sym typeface="Lustria"/>
              </a:rPr>
              <a:t>Fall Kickoff Meeting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40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800040"/>
                </a:solidFill>
                <a:latin typeface="Lustria"/>
                <a:ea typeface="Lustria"/>
                <a:cs typeface="Lustria"/>
                <a:sym typeface="Lustria"/>
              </a:rPr>
              <a:t>Data and Reporting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800040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42" name="Shape 1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1002" y="588537"/>
            <a:ext cx="5379428" cy="3285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 b="19594" l="0" r="15117" t="0"/>
          <a:stretch/>
        </p:blipFill>
        <p:spPr>
          <a:xfrm>
            <a:off x="390450" y="1650125"/>
            <a:ext cx="8298284" cy="413146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>
            <p:ph type="title"/>
          </p:nvPr>
        </p:nvSpPr>
        <p:spPr>
          <a:xfrm>
            <a:off x="311700" y="10984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DL reports</a:t>
            </a:r>
          </a:p>
        </p:txBody>
      </p:sp>
      <p:cxnSp>
        <p:nvCxnSpPr>
          <p:cNvPr id="211" name="Shape 211"/>
          <p:cNvCxnSpPr/>
          <p:nvPr/>
        </p:nvCxnSpPr>
        <p:spPr>
          <a:xfrm flipH="1" rot="10800000">
            <a:off x="223450" y="3024750"/>
            <a:ext cx="370500" cy="13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212" name="Shape 212"/>
          <p:cNvCxnSpPr/>
          <p:nvPr/>
        </p:nvCxnSpPr>
        <p:spPr>
          <a:xfrm flipH="1" rot="10800000">
            <a:off x="223450" y="3711175"/>
            <a:ext cx="370500" cy="13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  <p:cxnSp>
        <p:nvCxnSpPr>
          <p:cNvPr id="213" name="Shape 213"/>
          <p:cNvCxnSpPr/>
          <p:nvPr/>
        </p:nvCxnSpPr>
        <p:spPr>
          <a:xfrm flipH="1" rot="10800000">
            <a:off x="223450" y="4924150"/>
            <a:ext cx="370500" cy="135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solidFill>
                  <a:schemeClr val="dk2"/>
                </a:solidFill>
              </a:rPr>
              <a:t>Contact List for all DL students - How to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solidFill>
                <a:schemeClr val="dk2"/>
              </a:solidFill>
            </a:endParaRPr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410825" y="6071567"/>
            <a:ext cx="8520600" cy="645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>
                <a:solidFill>
                  <a:srgbClr val="0000FF"/>
                </a:solidFill>
              </a:rPr>
              <a:t>Screencast (with audio):</a:t>
            </a:r>
            <a:r>
              <a:rPr lang="en-US"/>
              <a:t>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https://screencast-o-matic.com/watch/cbjDo5lKA2</a:t>
            </a:r>
          </a:p>
        </p:txBody>
      </p:sp>
      <p:pic>
        <p:nvPicPr>
          <p:cNvPr descr="Student Contact List.jpg"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825" y="1771233"/>
            <a:ext cx="7305206" cy="3181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Shape 221"/>
          <p:cNvSpPr txBox="1"/>
          <p:nvPr/>
        </p:nvSpPr>
        <p:spPr>
          <a:xfrm>
            <a:off x="334625" y="1237633"/>
            <a:ext cx="64344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Email all students, sort by MFIP status, eliminate duplicate emails (in Excel)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4E5B3B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0425" y="1523740"/>
            <a:ext cx="8099679" cy="306487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/>
          <p:nvPr/>
        </p:nvSpPr>
        <p:spPr>
          <a:xfrm>
            <a:off x="400425" y="2342850"/>
            <a:ext cx="8047800" cy="215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5642700" y="2127150"/>
            <a:ext cx="2805600" cy="2157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title"/>
          </p:nvPr>
        </p:nvSpPr>
        <p:spPr>
          <a:xfrm>
            <a:off x="311700" y="10506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Using Logs to track other DL data</a:t>
            </a:r>
          </a:p>
        </p:txBody>
      </p:sp>
      <p:sp>
        <p:nvSpPr>
          <p:cNvPr id="235" name="Shape 235"/>
          <p:cNvSpPr txBox="1"/>
          <p:nvPr>
            <p:ph idx="1" type="body"/>
          </p:nvPr>
        </p:nvSpPr>
        <p:spPr>
          <a:xfrm>
            <a:off x="311700" y="4076654"/>
            <a:ext cx="8520600" cy="22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Log Types:</a:t>
            </a:r>
          </a:p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25000"/>
              <a:buFont typeface="Arial"/>
              <a:buNone/>
            </a:pPr>
            <a:r>
              <a:rPr b="1" i="0" lang="en-US" sz="17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Notice</a:t>
            </a:r>
            <a:r>
              <a:rPr b="0" i="0" lang="en-US" sz="17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: Shows up on the student Summary tab (home screen); only staff can see it</a:t>
            </a:r>
          </a:p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25000"/>
              <a:buFont typeface="Arial"/>
              <a:buNone/>
            </a:pPr>
            <a:r>
              <a:rPr b="1" i="0" lang="en-US" sz="17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Private</a:t>
            </a:r>
            <a:r>
              <a:rPr b="0" i="0" lang="en-US" sz="17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: Only staff can see it by clicking on Logs tab </a:t>
            </a:r>
            <a:r>
              <a:rPr b="1" i="0" lang="en-US" sz="17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(Most used by DL staff)</a:t>
            </a:r>
          </a:p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25000"/>
              <a:buFont typeface="Arial"/>
              <a:buNone/>
            </a:pPr>
            <a:r>
              <a:rPr b="1" i="0" lang="en-US" sz="17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Public</a:t>
            </a:r>
            <a:r>
              <a:rPr b="0" i="0" lang="en-US" sz="17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: All programs that share the student can see it in the Logs tab</a:t>
            </a:r>
          </a:p>
        </p:txBody>
      </p:sp>
      <p:pic>
        <p:nvPicPr>
          <p:cNvPr descr="4.png" id="236" name="Shape 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851" y="1566201"/>
            <a:ext cx="8448886" cy="21896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253350" y="100215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Using Logs: Examples</a:t>
            </a:r>
          </a:p>
        </p:txBody>
      </p:sp>
      <p:pic>
        <p:nvPicPr>
          <p:cNvPr descr="Example B.jpg" id="242" name="Shape 2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727251"/>
            <a:ext cx="8787710" cy="34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800040"/>
                </a:solidFill>
                <a:latin typeface="Calibri"/>
                <a:ea typeface="Calibri"/>
                <a:cs typeface="Calibri"/>
                <a:sym typeface="Calibri"/>
              </a:rPr>
              <a:t>Things to track during the year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Review monthly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How many students </a:t>
            </a:r>
            <a:r>
              <a:rPr b="1" i="1" lang="en-US" sz="2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enrolled</a:t>
            </a:r>
            <a:r>
              <a:rPr b="0" i="0" lang="en-US" sz="2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 in your DL class  -vs- how many students</a:t>
            </a:r>
            <a:r>
              <a:rPr b="0" i="1" lang="en-US" sz="2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b="1" i="1" lang="en-US" sz="2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active</a:t>
            </a:r>
            <a:r>
              <a:rPr b="0" i="1" lang="en-US" sz="2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  <a:r>
              <a:rPr b="0" i="0" lang="en-US" sz="2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in the class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Are you growing?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Concerns about level of activity?</a:t>
            </a:r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–"/>
            </a:pPr>
            <a:r>
              <a:rPr b="0" i="0" lang="en-US" sz="28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Which platforms are getting usage?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457200" y="274643"/>
            <a:ext cx="8229600" cy="53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800040"/>
                </a:solidFill>
                <a:latin typeface="Calibri"/>
                <a:ea typeface="Calibri"/>
                <a:cs typeface="Calibri"/>
                <a:sym typeface="Calibri"/>
              </a:rPr>
              <a:t>Example – Monthly report</a:t>
            </a:r>
          </a:p>
        </p:txBody>
      </p:sp>
      <p:pic>
        <p:nvPicPr>
          <p:cNvPr id="254" name="Shape 2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2600" y="927975"/>
            <a:ext cx="6781942" cy="55444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666666"/>
                </a:solidFill>
                <a:latin typeface="Lustria"/>
                <a:ea typeface="Lustria"/>
                <a:cs typeface="Lustria"/>
                <a:sym typeface="Lustria"/>
              </a:rPr>
              <a:t>Questions?</a:t>
            </a:r>
          </a:p>
        </p:txBody>
      </p:sp>
      <p:pic>
        <p:nvPicPr>
          <p:cNvPr id="260" name="Shape 2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4827" y="493712"/>
            <a:ext cx="8091572" cy="2896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800040"/>
                </a:solidFill>
                <a:latin typeface="Calibri"/>
                <a:ea typeface="Calibri"/>
                <a:cs typeface="Calibri"/>
                <a:sym typeface="Calibri"/>
              </a:rPr>
              <a:t>Data and Reporting for DL</a:t>
            </a:r>
          </a:p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Creating classes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Enrolling students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Face to Face hours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Data you will want to keep your eye on throughout the year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4E5B3B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/>
          <p:nvPr>
            <p:ph type="title"/>
          </p:nvPr>
        </p:nvSpPr>
        <p:spPr>
          <a:xfrm>
            <a:off x="242524" y="40720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Setting up DL classes in SID (Proxy Hours)</a:t>
            </a:r>
          </a:p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359675" y="979901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04800" lvl="0" marL="838200" marR="139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2525"/>
              </a:buClr>
              <a:buSzPct val="91115"/>
              <a:buFont typeface="Arial"/>
              <a:buAutoNum type="arabicPeriod"/>
            </a:pPr>
            <a:r>
              <a:rPr b="1" i="0" lang="en-US" sz="1050" u="none" cap="none" strike="noStrike">
                <a:solidFill>
                  <a:srgbClr val="252525"/>
                </a:solidFill>
                <a:highlight>
                  <a:srgbClr val="FAFAFA"/>
                </a:highlight>
                <a:latin typeface="Lustria"/>
                <a:ea typeface="Lustria"/>
                <a:cs typeface="Lustria"/>
                <a:sym typeface="Lustria"/>
              </a:rPr>
              <a:t>Class Name</a:t>
            </a:r>
            <a:r>
              <a:rPr b="0" i="0" lang="en-US" sz="1050" u="none" cap="none" strike="noStrike">
                <a:solidFill>
                  <a:srgbClr val="252525"/>
                </a:solidFill>
                <a:highlight>
                  <a:srgbClr val="FAFAFA"/>
                </a:highlight>
                <a:latin typeface="Lustria"/>
                <a:ea typeface="Lustria"/>
                <a:cs typeface="Lustria"/>
                <a:sym typeface="Lustria"/>
              </a:rPr>
              <a:t> is no longer </a:t>
            </a:r>
            <a:r>
              <a:rPr b="0" i="1" lang="en-US" sz="1050" u="none" cap="none" strike="noStrike">
                <a:solidFill>
                  <a:srgbClr val="252525"/>
                </a:solidFill>
                <a:highlight>
                  <a:srgbClr val="FAFAFA"/>
                </a:highlight>
                <a:latin typeface="Lustria"/>
                <a:ea typeface="Lustria"/>
                <a:cs typeface="Lustria"/>
                <a:sym typeface="Lustria"/>
              </a:rPr>
              <a:t>required</a:t>
            </a:r>
            <a:r>
              <a:rPr b="0" i="0" lang="en-US" sz="1050" u="none" cap="none" strike="noStrike">
                <a:solidFill>
                  <a:srgbClr val="252525"/>
                </a:solidFill>
                <a:highlight>
                  <a:srgbClr val="FAFAFA"/>
                </a:highlight>
                <a:latin typeface="Lustria"/>
                <a:ea typeface="Lustria"/>
                <a:cs typeface="Lustria"/>
                <a:sym typeface="Lustria"/>
              </a:rPr>
              <a:t> to include name of the DL curriculum and the word "proxy." However, we recommend you continue to use them to easily identify DL proxy classes.</a:t>
            </a:r>
          </a:p>
          <a:p>
            <a:pPr indent="-304800" lvl="0" marL="838200" marR="1397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252525"/>
              </a:buClr>
              <a:buSzPct val="91115"/>
              <a:buFont typeface="Arial"/>
              <a:buAutoNum type="arabicPeriod"/>
            </a:pPr>
            <a:r>
              <a:rPr b="1" i="0" lang="en-US" sz="1050" u="none" cap="none" strike="noStrike">
                <a:solidFill>
                  <a:srgbClr val="252525"/>
                </a:solidFill>
                <a:highlight>
                  <a:srgbClr val="FAFAFA"/>
                </a:highlight>
                <a:latin typeface="Lustria"/>
                <a:ea typeface="Lustria"/>
                <a:cs typeface="Lustria"/>
                <a:sym typeface="Lustria"/>
              </a:rPr>
              <a:t>Attendance Format</a:t>
            </a:r>
            <a:r>
              <a:rPr b="0" i="0" lang="en-US" sz="1050" u="none" cap="none" strike="noStrike">
                <a:solidFill>
                  <a:srgbClr val="252525"/>
                </a:solidFill>
                <a:highlight>
                  <a:srgbClr val="FAFAFA"/>
                </a:highlight>
                <a:latin typeface="Lustria"/>
                <a:ea typeface="Lustria"/>
                <a:cs typeface="Lustria"/>
                <a:sym typeface="Lustria"/>
              </a:rPr>
              <a:t> - to enter proxy hours in chunks/blocks of time*, select "lab" (rather than "scheduled" time). This will allow you to type in a number of hours earned when entering attendance.</a:t>
            </a:r>
          </a:p>
          <a:p>
            <a:pPr indent="-304800" lvl="0" marL="838200" marR="1397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252525"/>
              </a:buClr>
              <a:buSzPct val="91115"/>
              <a:buFont typeface="Arial"/>
              <a:buAutoNum type="arabicPeriod"/>
            </a:pPr>
            <a:r>
              <a:rPr b="1" i="0" lang="en-US" sz="1050" u="none" cap="none" strike="noStrike">
                <a:solidFill>
                  <a:srgbClr val="252525"/>
                </a:solidFill>
                <a:highlight>
                  <a:srgbClr val="FAFAFA"/>
                </a:highlight>
                <a:latin typeface="Lustria"/>
                <a:ea typeface="Lustria"/>
                <a:cs typeface="Lustria"/>
                <a:sym typeface="Lustria"/>
              </a:rPr>
              <a:t>Student Hour Type</a:t>
            </a:r>
            <a:r>
              <a:rPr b="0" i="0" lang="en-US" sz="1050" u="none" cap="none" strike="noStrike">
                <a:solidFill>
                  <a:srgbClr val="252525"/>
                </a:solidFill>
                <a:highlight>
                  <a:srgbClr val="FAFAFA"/>
                </a:highlight>
                <a:latin typeface="Lustria"/>
                <a:ea typeface="Lustria"/>
                <a:cs typeface="Lustria"/>
                <a:sym typeface="Lustria"/>
              </a:rPr>
              <a:t> must say Distance Learning. (Only proxy hours should be marked with an Hour Type of distance learning. Do not mark this type for student/teacher contact hours.)</a:t>
            </a:r>
          </a:p>
          <a:p>
            <a:pPr indent="-304800" lvl="0" marL="838200" marR="139700" rtl="0" algn="l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>
                <a:srgbClr val="252525"/>
              </a:buClr>
              <a:buSzPct val="91115"/>
              <a:buFont typeface="Arial"/>
              <a:buAutoNum type="arabicPeriod"/>
            </a:pPr>
            <a:r>
              <a:rPr b="1" i="0" lang="en-US" sz="1050" u="none" cap="none" strike="noStrike">
                <a:solidFill>
                  <a:srgbClr val="252525"/>
                </a:solidFill>
                <a:highlight>
                  <a:srgbClr val="FAFAFA"/>
                </a:highlight>
                <a:latin typeface="Lustria"/>
                <a:ea typeface="Lustria"/>
                <a:cs typeface="Lustria"/>
                <a:sym typeface="Lustria"/>
              </a:rPr>
              <a:t>Distance Learning Program</a:t>
            </a:r>
            <a:r>
              <a:rPr b="0" i="0" lang="en-US" sz="1050" u="none" cap="none" strike="noStrike">
                <a:solidFill>
                  <a:srgbClr val="252525"/>
                </a:solidFill>
                <a:highlight>
                  <a:srgbClr val="FAFAFA"/>
                </a:highlight>
                <a:latin typeface="Lustria"/>
                <a:ea typeface="Lustria"/>
                <a:cs typeface="Lustria"/>
                <a:sym typeface="Lustria"/>
              </a:rPr>
              <a:t> - select the name of the DL curriculum from the menu.</a:t>
            </a:r>
          </a:p>
          <a:p>
            <a:pPr indent="-139700" lvl="0" marL="342900" marR="0" rtl="0" algn="l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rgbClr val="4E5B3B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4E5B3B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5300" y="3685326"/>
            <a:ext cx="7363248" cy="2049667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/>
          <p:nvPr/>
        </p:nvSpPr>
        <p:spPr>
          <a:xfrm>
            <a:off x="727025" y="5172375"/>
            <a:ext cx="599400" cy="253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913857" y="3246963"/>
            <a:ext cx="8832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b="0" i="0" lang="en-US" sz="11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https://mnabe.zendesk.com/hc/en-us/articles/228092687-Create-a-distance-larning-proxy-class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Setting up DL classes in SID: Class Creation Screen </a:t>
            </a:r>
          </a:p>
        </p:txBody>
      </p:sp>
      <p:sp>
        <p:nvSpPr>
          <p:cNvPr id="163" name="Shape 163"/>
          <p:cNvSpPr txBox="1"/>
          <p:nvPr>
            <p:ph idx="1" type="body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4E5B3B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800" y="2091075"/>
            <a:ext cx="4291804" cy="295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Shape 16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45973" y="1874976"/>
            <a:ext cx="4144493" cy="3966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311700" y="346191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Enrolling students in DL classes 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436391" y="1100752"/>
            <a:ext cx="8520600" cy="388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From Student’s Page: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4165" y="2185125"/>
            <a:ext cx="6521316" cy="3796454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/>
          <p:nvPr/>
        </p:nvSpPr>
        <p:spPr>
          <a:xfrm>
            <a:off x="2823779" y="5089825"/>
            <a:ext cx="4050900" cy="9108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type="title"/>
          </p:nvPr>
        </p:nvSpPr>
        <p:spPr>
          <a:xfrm>
            <a:off x="311700" y="424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2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Enrolling students in DL classes </a:t>
            </a:r>
          </a:p>
        </p:txBody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311700" y="10009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From Class page - enroll many student quickly:</a:t>
            </a:r>
          </a:p>
        </p:txBody>
      </p:sp>
      <p:pic>
        <p:nvPicPr>
          <p:cNvPr id="180" name="Shape 180"/>
          <p:cNvPicPr preferRelativeResize="0"/>
          <p:nvPr/>
        </p:nvPicPr>
        <p:blipFill rotWithShape="1">
          <a:blip r:embed="rId3">
            <a:alphaModFix/>
          </a:blip>
          <a:srcRect b="12837" l="0" r="0" t="0"/>
          <a:stretch/>
        </p:blipFill>
        <p:spPr>
          <a:xfrm>
            <a:off x="903926" y="2324000"/>
            <a:ext cx="6334490" cy="339863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Shape 181"/>
          <p:cNvSpPr/>
          <p:nvPr/>
        </p:nvSpPr>
        <p:spPr>
          <a:xfrm>
            <a:off x="2546550" y="3302550"/>
            <a:ext cx="4170900" cy="3756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Shape 182"/>
          <p:cNvCxnSpPr/>
          <p:nvPr/>
        </p:nvCxnSpPr>
        <p:spPr>
          <a:xfrm flipH="1">
            <a:off x="5845400" y="2709175"/>
            <a:ext cx="169500" cy="3756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lg" w="lg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11700" y="191586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800040"/>
                </a:solidFill>
                <a:latin typeface="Calibri"/>
                <a:ea typeface="Calibri"/>
                <a:cs typeface="Calibri"/>
                <a:sym typeface="Calibri"/>
              </a:rPr>
              <a:t>Giving Attendance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700" y="1508924"/>
            <a:ext cx="8639203" cy="4896662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>
            <p:ph idx="1" type="body"/>
          </p:nvPr>
        </p:nvSpPr>
        <p:spPr>
          <a:xfrm>
            <a:off x="311700" y="1108364"/>
            <a:ext cx="8520600" cy="498346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4E5B3B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311700" y="230111"/>
            <a:ext cx="85206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800040"/>
                </a:solidFill>
                <a:latin typeface="Calibri"/>
                <a:ea typeface="Calibri"/>
                <a:cs typeface="Calibri"/>
                <a:sym typeface="Calibri"/>
              </a:rPr>
              <a:t>DL (F2F) Time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311700" y="2009725"/>
            <a:ext cx="8520600" cy="39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4E5B3B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4E5B3B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4E5B3B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4E5B3B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4E5B3B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4E5B3B"/>
              </a:solidFill>
              <a:latin typeface="Lustria"/>
              <a:ea typeface="Lustria"/>
              <a:cs typeface="Lustria"/>
              <a:sym typeface="Lustria"/>
            </a:endParaRPr>
          </a:p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Screencast (with audio): </a:t>
            </a:r>
            <a:r>
              <a:rPr b="0" i="0" lang="en-US" sz="3200" u="sng" cap="none" strike="noStrike">
                <a:solidFill>
                  <a:schemeClr val="hlink"/>
                </a:solidFill>
                <a:latin typeface="Lustria"/>
                <a:ea typeface="Lustria"/>
                <a:cs typeface="Lustria"/>
                <a:sym typeface="Lustria"/>
                <a:hlinkClick r:id="rId3"/>
              </a:rPr>
              <a:t>https://www.screencast.com/t/R68jet0x1y</a:t>
            </a:r>
          </a:p>
        </p:txBody>
      </p:sp>
      <p:pic>
        <p:nvPicPr>
          <p:cNvPr descr="2017-08-14_1248.png" id="196" name="Shape 19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3121" y="1322888"/>
            <a:ext cx="6761691" cy="18515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.png" id="197" name="Shape 19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0025" y="4209014"/>
            <a:ext cx="6208644" cy="6762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3.png" id="198" name="Shape 19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0026" y="3422073"/>
            <a:ext cx="6043562" cy="8790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40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800040"/>
                </a:solidFill>
                <a:latin typeface="Calibri"/>
                <a:ea typeface="Calibri"/>
                <a:cs typeface="Calibri"/>
                <a:sym typeface="Calibri"/>
              </a:rPr>
              <a:t>Possible Issues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DL proxy hours can overlap with class hours, but face to face can’t</a:t>
            </a:r>
          </a:p>
          <a:p>
            <a:pPr indent="-1397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E5B3B"/>
              </a:buClr>
              <a:buSzPct val="100000"/>
              <a:buFont typeface="Arial"/>
              <a:buChar char="•"/>
            </a:pPr>
            <a:r>
              <a:rPr b="0" i="0" lang="en-US" sz="3200" u="none" cap="none" strike="noStrike">
                <a:solidFill>
                  <a:srgbClr val="4E5B3B"/>
                </a:solidFill>
                <a:latin typeface="Lustria"/>
                <a:ea typeface="Lustria"/>
                <a:cs typeface="Lustria"/>
                <a:sym typeface="Lustria"/>
              </a:rPr>
              <a:t>You can use a non-reportable class to track F2F time in SID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Perspective">
      <a:dk1>
        <a:srgbClr val="000000"/>
      </a:dk1>
      <a:lt1>
        <a:srgbClr val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