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5"/>
  </p:handoutMasterIdLst>
  <p:sldIdLst>
    <p:sldId id="257" r:id="rId2"/>
    <p:sldId id="258" r:id="rId3"/>
    <p:sldId id="259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65E76-1884-4F91-8803-CD239931812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1D5E2-AF09-4B4B-B1BE-306FFDFFC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72664-8E55-40C2-9DD5-7922916340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8A3A4-8CA2-49D5-B678-84E7D0C36F3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EC759-787E-43C6-BF42-7B0BDF77B4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191A6-6376-4008-8E2D-6ED73CB584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EA4D5-4497-441D-B0FC-0ADE2BCC68B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8A788-4B9E-41FE-8866-305AA6C796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FBADF-74E5-4586-9EB7-18F2FAFFDAD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2A7D6-221D-41A4-A9F1-3FD92BC972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64ABD-D682-4959-BC70-FCFE4B9FBE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F3D2B-C8DA-4A74-A697-01E773B5E8D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B7925-83C5-422D-B33F-741002CDA27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D6C19-CBC9-4572-895C-CD420322CF3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200" b="1" dirty="0">
                <a:solidFill>
                  <a:schemeClr val="hlink"/>
                </a:solidFill>
                <a:latin typeface="Palatino Linotype" pitchFamily="18" charset="0"/>
              </a:rPr>
              <a:t/>
            </a:r>
            <a:br>
              <a:rPr lang="en-US" altLang="en-US" sz="3200" b="1" dirty="0">
                <a:solidFill>
                  <a:schemeClr val="hlink"/>
                </a:solidFill>
                <a:latin typeface="Palatino Linotype" pitchFamily="18" charset="0"/>
              </a:rPr>
            </a:br>
            <a:r>
              <a:rPr lang="en-US" altLang="en-US" sz="2800" dirty="0" smtClean="0">
                <a:solidFill>
                  <a:schemeClr val="hlink"/>
                </a:solidFill>
                <a:latin typeface="Palatino Linotype" pitchFamily="18" charset="0"/>
              </a:rPr>
              <a:t/>
            </a:r>
            <a:br>
              <a:rPr lang="en-US" altLang="en-US" sz="2800" dirty="0" smtClean="0">
                <a:solidFill>
                  <a:schemeClr val="hlink"/>
                </a:solidFill>
                <a:latin typeface="Palatino Linotype" pitchFamily="18" charset="0"/>
              </a:rPr>
            </a:br>
            <a:endParaRPr lang="en-US" altLang="en-US" sz="2800" dirty="0" smtClean="0">
              <a:solidFill>
                <a:schemeClr val="hlink"/>
              </a:solidFill>
              <a:latin typeface="Palatino Linotype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990600"/>
            <a:ext cx="9067800" cy="5410200"/>
          </a:xfrm>
        </p:spPr>
        <p:txBody>
          <a:bodyPr>
            <a:normAutofit fontScale="92500"/>
          </a:bodyPr>
          <a:lstStyle/>
          <a:p>
            <a:pPr marL="0" indent="0" algn="ctr" eaLnBrk="1" hangingPunct="1">
              <a:buNone/>
            </a:pPr>
            <a:r>
              <a:rPr lang="en-US" altLang="en-US" sz="3200" b="1" dirty="0" smtClean="0">
                <a:latin typeface="Palatino Linotype" pitchFamily="18" charset="0"/>
              </a:rPr>
              <a:t>Distance Learning is really about…</a:t>
            </a:r>
          </a:p>
          <a:p>
            <a:pPr marL="0" indent="0"/>
            <a:r>
              <a:rPr lang="en-US" altLang="en-US" dirty="0" smtClean="0">
                <a:latin typeface="Palatino Linotype" pitchFamily="18" charset="0"/>
              </a:rPr>
              <a:t>Providing motivated learners with an ongoing self-study ‘class’ that they can access on their own schedule.</a:t>
            </a:r>
            <a:endParaRPr lang="en-US" altLang="en-US" dirty="0">
              <a:latin typeface="Palatino Linotype" pitchFamily="18" charset="0"/>
            </a:endParaRPr>
          </a:p>
          <a:p>
            <a:pPr eaLnBrk="1" hangingPunct="1"/>
            <a:r>
              <a:rPr lang="en-US" altLang="en-US" sz="2400" dirty="0" smtClean="0">
                <a:latin typeface="Palatino Linotype" pitchFamily="18" charset="0"/>
              </a:rPr>
              <a:t>Developing existing independent learning &amp; digital literacy skills</a:t>
            </a:r>
          </a:p>
          <a:p>
            <a:pPr eaLnBrk="1" hangingPunct="1"/>
            <a:r>
              <a:rPr lang="en-US" altLang="en-US" dirty="0" smtClean="0">
                <a:latin typeface="Palatino Linotype" pitchFamily="18" charset="0"/>
              </a:rPr>
              <a:t>Preparing for</a:t>
            </a:r>
            <a:r>
              <a:rPr lang="en-US" altLang="en-US" sz="2400" dirty="0" smtClean="0">
                <a:latin typeface="Palatino Linotype" pitchFamily="18" charset="0"/>
              </a:rPr>
              <a:t> </a:t>
            </a:r>
            <a:r>
              <a:rPr lang="en-US" altLang="en-US" sz="2400" dirty="0">
                <a:latin typeface="Palatino Linotype" pitchFamily="18" charset="0"/>
              </a:rPr>
              <a:t>p</a:t>
            </a:r>
            <a:r>
              <a:rPr lang="en-US" altLang="en-US" sz="2400" dirty="0" smtClean="0">
                <a:latin typeface="Palatino Linotype" pitchFamily="18" charset="0"/>
              </a:rPr>
              <a:t>ost-secondary and workplace expectations</a:t>
            </a:r>
          </a:p>
          <a:p>
            <a:pPr eaLnBrk="1" hangingPunct="1"/>
            <a:r>
              <a:rPr lang="en-US" altLang="en-US" sz="2400" dirty="0" smtClean="0">
                <a:latin typeface="Palatino Linotype" pitchFamily="18" charset="0"/>
              </a:rPr>
              <a:t>Helping learners make faster progress </a:t>
            </a:r>
          </a:p>
          <a:p>
            <a:pPr marL="0" indent="0" algn="ctr" eaLnBrk="1" hangingPunct="1">
              <a:buNone/>
            </a:pPr>
            <a:endParaRPr lang="en-US" altLang="en-US" sz="2200" b="1" dirty="0" smtClean="0">
              <a:latin typeface="Palatino Linotype" pitchFamily="18" charset="0"/>
            </a:endParaRPr>
          </a:p>
          <a:p>
            <a:pPr marL="0" indent="0" algn="ctr" eaLnBrk="1" hangingPunct="1">
              <a:buNone/>
            </a:pPr>
            <a:endParaRPr lang="en-US" altLang="en-US" b="1" dirty="0" smtClean="0">
              <a:latin typeface="Palatino Linotype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n-US" sz="3500" b="1" dirty="0" smtClean="0">
                <a:latin typeface="Palatino Linotype" pitchFamily="18" charset="0"/>
              </a:rPr>
              <a:t>DL is NOT really about…</a:t>
            </a:r>
            <a:endParaRPr lang="en-US" altLang="en-US" sz="3500" b="1" dirty="0">
              <a:latin typeface="Palatino Linotype" pitchFamily="18" charset="0"/>
            </a:endParaRPr>
          </a:p>
          <a:p>
            <a:pPr eaLnBrk="1" hangingPunct="1"/>
            <a:r>
              <a:rPr lang="en-US" altLang="en-US" sz="2200" dirty="0">
                <a:latin typeface="Palatino Linotype" pitchFamily="18" charset="0"/>
              </a:rPr>
              <a:t>G</a:t>
            </a:r>
            <a:r>
              <a:rPr lang="en-US" altLang="en-US" sz="2200" dirty="0" smtClean="0">
                <a:latin typeface="Palatino Linotype" pitchFamily="18" charset="0"/>
              </a:rPr>
              <a:t>etting “more hours” (to meet MFIP requirements or during breaks)</a:t>
            </a:r>
          </a:p>
          <a:p>
            <a:pPr eaLnBrk="1" hangingPunct="1"/>
            <a:r>
              <a:rPr lang="en-US" altLang="en-US" sz="2200" dirty="0" smtClean="0">
                <a:latin typeface="Palatino Linotype" pitchFamily="18" charset="0"/>
              </a:rPr>
              <a:t>Extra homework</a:t>
            </a:r>
          </a:p>
          <a:p>
            <a:pPr eaLnBrk="1" hangingPunct="1"/>
            <a:r>
              <a:rPr lang="en-US" altLang="en-US" sz="2200" dirty="0" smtClean="0">
                <a:latin typeface="Palatino Linotype" pitchFamily="18" charset="0"/>
              </a:rPr>
              <a:t>CASAS or TABE practice</a:t>
            </a:r>
          </a:p>
          <a:p>
            <a:pPr eaLnBrk="1" hangingPunct="1"/>
            <a:r>
              <a:rPr lang="en-US" altLang="en-US" sz="2200" dirty="0" smtClean="0">
                <a:latin typeface="Palatino Linotype" pitchFamily="18" charset="0"/>
              </a:rPr>
              <a:t>Just something to do before a student’s class start date</a:t>
            </a:r>
          </a:p>
          <a:p>
            <a:pPr marL="0" indent="0" eaLnBrk="1" hangingPunct="1">
              <a:buNone/>
            </a:pPr>
            <a:endParaRPr lang="en-US" altLang="en-US" sz="2000" dirty="0" smtClean="0">
              <a:latin typeface="Palatino Linotype" pitchFamily="18" charset="0"/>
            </a:endParaRPr>
          </a:p>
          <a:p>
            <a:pPr marL="0" indent="0" eaLnBrk="1" hangingPunct="1">
              <a:buNone/>
            </a:pPr>
            <a:endParaRPr lang="en-US" altLang="en-US" sz="2000" dirty="0" smtClean="0">
              <a:latin typeface="Palatino Linotype" pitchFamily="18" charset="0"/>
            </a:endParaRPr>
          </a:p>
          <a:p>
            <a:pPr marL="0" indent="0" eaLnBrk="1" hangingPunct="1">
              <a:buNone/>
            </a:pPr>
            <a:endParaRPr lang="en-US" altLang="en-US" sz="2000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b="1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b="1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b="1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>
              <a:latin typeface="Palatino Linotype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 anchor="ctr">
            <a:normAutofit fontScale="90000"/>
          </a:bodyPr>
          <a:lstStyle/>
          <a:p>
            <a:r>
              <a:rPr lang="en-US" altLang="en-US" sz="3600" b="1" dirty="0" smtClean="0">
                <a:latin typeface="Palatino Linotype" pitchFamily="18" charset="0"/>
              </a:rPr>
              <a:t>Who is a good candidate for DL?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50641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Has good class attendance, and studies outside of class too</a:t>
            </a:r>
          </a:p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Has solid soft skills: (responsible, punctual, organized, tries independently, does homework, communicates when absent, makes progress, etc.)</a:t>
            </a:r>
          </a:p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Has time (4+ hours a week, just like any other class)</a:t>
            </a:r>
          </a:p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Has basic digital literacy skills*</a:t>
            </a:r>
          </a:p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Has and uses email regularly*</a:t>
            </a:r>
          </a:p>
          <a:p>
            <a:pPr marL="0" indent="0" eaLnBrk="1" hangingPunct="1">
              <a:buNone/>
            </a:pPr>
            <a:endParaRPr lang="en-US" altLang="en-US" sz="2800" dirty="0" smtClean="0">
              <a:latin typeface="Palatino Linotype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000" dirty="0" smtClean="0">
                <a:latin typeface="Palatino Linotype" pitchFamily="18" charset="0"/>
              </a:rPr>
              <a:t>*For those who don’t yet have basic digital literacy skills or don’t have regular internet access, we do offer DVDs and </a:t>
            </a:r>
            <a:r>
              <a:rPr lang="en-US" altLang="en-US" sz="2000" dirty="0" err="1" smtClean="0">
                <a:latin typeface="Palatino Linotype" pitchFamily="18" charset="0"/>
              </a:rPr>
              <a:t>workpackets</a:t>
            </a:r>
            <a:r>
              <a:rPr lang="en-US" altLang="en-US" sz="2000" dirty="0">
                <a:latin typeface="Palatino Linotype" pitchFamily="18" charset="0"/>
              </a:rPr>
              <a:t> </a:t>
            </a:r>
            <a:r>
              <a:rPr lang="en-US" altLang="en-US" sz="2000" dirty="0" smtClean="0">
                <a:latin typeface="Palatino Linotype" pitchFamily="18" charset="0"/>
              </a:rPr>
              <a:t>(for newer low-level ELLs), </a:t>
            </a:r>
            <a:r>
              <a:rPr lang="en-US" altLang="en-US" sz="2000" b="1" dirty="0" smtClean="0">
                <a:latin typeface="Palatino Linotype" pitchFamily="18" charset="0"/>
              </a:rPr>
              <a:t>but the other characteristics still apply.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3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 anchor="ctr">
            <a:normAutofit fontScale="90000"/>
          </a:bodyPr>
          <a:lstStyle/>
          <a:p>
            <a:r>
              <a:rPr lang="en-US" sz="3600" b="1" dirty="0" smtClean="0">
                <a:latin typeface="Palatino Linotype" pitchFamily="18" charset="0"/>
              </a:rPr>
              <a:t>How to tell your learners about DL…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2875"/>
            <a:ext cx="8839200" cy="50641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One-on-one: Identify good candidates and approach them individually with the suggestion. “Hey, so-and-so, I noticed that you do a lot of extra studying at home and you’ve often asked me for work outside of class. Would you like to do that in a regularly structured way?”</a:t>
            </a:r>
          </a:p>
          <a:p>
            <a:pPr eaLnBrk="1" hangingPunct="1"/>
            <a:r>
              <a:rPr lang="en-US" altLang="en-US" sz="2800" dirty="0" smtClean="0">
                <a:latin typeface="Palatino Linotype" pitchFamily="18" charset="0"/>
              </a:rPr>
              <a:t>With a DL teacher: Ask one of us to visit your class.</a:t>
            </a:r>
          </a:p>
          <a:p>
            <a:r>
              <a:rPr lang="en-US" altLang="en-US" sz="2800" dirty="0" smtClean="0">
                <a:latin typeface="Palatino Linotype" pitchFamily="18" charset="0"/>
              </a:rPr>
              <a:t>With restraint: Make it clear that it’s not for everyone. It’s can be challenging and lonely. It requires consistent time, independence, and internet access.</a:t>
            </a:r>
          </a:p>
          <a:p>
            <a:r>
              <a:rPr lang="en-US" altLang="en-US" sz="2800" dirty="0" smtClean="0">
                <a:latin typeface="Palatino Linotype" pitchFamily="18" charset="0"/>
              </a:rPr>
              <a:t>Any questions, </a:t>
            </a:r>
            <a:r>
              <a:rPr lang="en-US" altLang="en-US" sz="2800" smtClean="0">
                <a:latin typeface="Palatino Linotype" pitchFamily="18" charset="0"/>
              </a:rPr>
              <a:t>email </a:t>
            </a:r>
            <a:r>
              <a:rPr lang="en-US" altLang="en-US" sz="2800" b="1" smtClean="0">
                <a:latin typeface="Palatino Linotype" pitchFamily="18" charset="0"/>
              </a:rPr>
              <a:t>XYZ@XYZ.org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033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</TotalTime>
  <Words>300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  </vt:lpstr>
      <vt:lpstr>Who is a good candidate for DL?</vt:lpstr>
      <vt:lpstr>How to tell your learners about DL…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K</dc:creator>
  <cp:lastModifiedBy>Adam K</cp:lastModifiedBy>
  <cp:revision>28</cp:revision>
  <cp:lastPrinted>2014-06-06T18:51:14Z</cp:lastPrinted>
  <dcterms:created xsi:type="dcterms:W3CDTF">2014-04-14T13:26:24Z</dcterms:created>
  <dcterms:modified xsi:type="dcterms:W3CDTF">2015-10-21T14:04:49Z</dcterms:modified>
</cp:coreProperties>
</file>