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87" r:id="rId5"/>
    <p:sldId id="260" r:id="rId6"/>
    <p:sldId id="261" r:id="rId7"/>
    <p:sldId id="297" r:id="rId8"/>
    <p:sldId id="296" r:id="rId9"/>
    <p:sldId id="283" r:id="rId10"/>
    <p:sldId id="298" r:id="rId11"/>
    <p:sldId id="301" r:id="rId12"/>
    <p:sldId id="299" r:id="rId13"/>
    <p:sldId id="300" r:id="rId14"/>
    <p:sldId id="263" r:id="rId15"/>
    <p:sldId id="303" r:id="rId16"/>
    <p:sldId id="302" r:id="rId17"/>
    <p:sldId id="264" r:id="rId18"/>
    <p:sldId id="266" r:id="rId19"/>
    <p:sldId id="288" r:id="rId20"/>
    <p:sldId id="267" r:id="rId21"/>
    <p:sldId id="268" r:id="rId22"/>
    <p:sldId id="305" r:id="rId23"/>
    <p:sldId id="286" r:id="rId24"/>
    <p:sldId id="280" r:id="rId25"/>
    <p:sldId id="28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291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037c6447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b037c64476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Eric talk about his path to literacy.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b037c64476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31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119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429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009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9980394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01" name="Google Shape;201;gb19980394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08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9980394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01" name="Google Shape;201;gb19980394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25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9980394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01" name="Google Shape;201;gb19980394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449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19980394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12" name="Google Shape;212;gb19980394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24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19980394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30" name="Google Shape;230;gb19980394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696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9980394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52" name="Google Shape;252;gb19980394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7169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1998039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41" name="Google Shape;241;gb1998039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319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486a459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8486a459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4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9980394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252" name="Google Shape;252;gb19980394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6810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9980394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52" name="Google Shape;252;gb19980394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364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9980394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52" name="Google Shape;252;gb19980394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8870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9260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037c64476_2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406" name="Google Shape;406;gb037c64476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678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486a459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8486a459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39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037c64476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3" name="Google Shape;173;gb037c64476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106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037c64476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dirty="0"/>
              <a:t>Tom - Access – connectivity to the Internet (broadband; Devices – hardware to use in accessing the Internet (smart phone, tablet, computer); Skills – support and training in how to use devices and the Internet</a:t>
            </a:r>
            <a:endParaRPr dirty="0"/>
          </a:p>
        </p:txBody>
      </p:sp>
      <p:sp>
        <p:nvSpPr>
          <p:cNvPr id="184" name="Google Shape;184;gb037c64476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55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668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227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86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8486a45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Theresa</a:t>
            </a:r>
            <a:endParaRPr/>
          </a:p>
        </p:txBody>
      </p:sp>
      <p:sp>
        <p:nvSpPr>
          <p:cNvPr id="394" name="Google Shape;394;ga8486a45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316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me@email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eracym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-310662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2819400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5943600" y="-114300"/>
            <a:ext cx="3505200" cy="28575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-152400" y="5001117"/>
            <a:ext cx="9448800" cy="199533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75230" y="1314450"/>
            <a:ext cx="8917339" cy="174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0" y="419792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685800" y="1314449"/>
            <a:ext cx="77724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Arial"/>
              <a:buNone/>
            </a:pPr>
            <a:r>
              <a:rPr lang="en" sz="3959" b="1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to Be a </a:t>
            </a:r>
            <a:br>
              <a:rPr lang="en" sz="3959" b="1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959" b="1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Navigator </a:t>
            </a:r>
            <a:r>
              <a:rPr lang="en" sz="3959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959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05B43"/>
              </a:buClr>
              <a:buSzPts val="3200"/>
              <a:buNone/>
            </a:pPr>
            <a:r>
              <a:rPr lang="en" sz="2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Literacy </a:t>
            </a:r>
            <a:r>
              <a:rPr lang="en" sz="2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Minnesota</a:t>
            </a:r>
            <a:endParaRPr sz="24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Literacy Minnesota Program Assessment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41" y="4188267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7" y="1114139"/>
            <a:ext cx="6966963" cy="31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Open Door Learning Center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41" y="4188267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38066"/>
            <a:ext cx="8338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Open door learning center created a needs assessment to use with students during the intake process</a:t>
            </a:r>
            <a:r>
              <a:rPr lang="en-US" sz="1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Very basic needs for students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Great example of a way to assess student needs during intake.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Able to work directly with the student to learn what they need.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Can they start on-line class via a phone? iPhone or Android?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Do you have WhatsApp on the phone?-- followed by downloading + practice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Do you have Zoom on the phone? -- followed by downloading + practice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Do you have </a:t>
            </a:r>
            <a:r>
              <a:rPr lang="en-US" sz="1200" dirty="0" err="1"/>
              <a:t>wifi</a:t>
            </a:r>
            <a:r>
              <a:rPr lang="en-US" sz="1200" dirty="0"/>
              <a:t> at home?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Do you have a desktop or laptop? If yes, we install WhatsApp &amp; Zoom. If no, I submit them for a device</a:t>
            </a:r>
          </a:p>
        </p:txBody>
      </p:sp>
    </p:spTree>
    <p:extLst>
      <p:ext uri="{BB962C8B-B14F-4D97-AF65-F5344CB8AC3E}">
        <p14:creationId xmlns:p14="http://schemas.microsoft.com/office/powerpoint/2010/main" val="32544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Northwest Services Cooperative 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41" y="4188267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38066"/>
            <a:ext cx="8338144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Created a survey for a cohort to gather information.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determine what skills a student needs assistance with.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Great way to receive more answers to help you decide your need for digital navigation.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378" y="2268581"/>
            <a:ext cx="3215142" cy="21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Access to Devices</a:t>
            </a:r>
            <a:endParaRPr sz="3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457200" y="1238815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Onsite </a:t>
            </a:r>
            <a:r>
              <a:rPr lang="en-US" sz="1400" dirty="0"/>
              <a:t>computer labs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Lending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Giving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Connecting to outside organizations</a:t>
            </a:r>
          </a:p>
          <a:p>
            <a:pPr marL="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516" dirty="0"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15" y="4091818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47" y="1446308"/>
            <a:ext cx="4229292" cy="2808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Access to Internet</a:t>
            </a:r>
            <a:endParaRPr sz="3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457200" y="1181357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2720" indent="0">
              <a:lnSpc>
                <a:spcPct val="60000"/>
              </a:lnSpc>
              <a:spcBef>
                <a:spcPts val="544"/>
              </a:spcBef>
              <a:buSzPts val="2720"/>
              <a:buNone/>
            </a:pPr>
            <a:r>
              <a:rPr lang="en-US" sz="2375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375" dirty="0">
                <a:latin typeface="Arial"/>
                <a:ea typeface="Arial"/>
                <a:cs typeface="Arial"/>
                <a:sym typeface="Arial"/>
              </a:rPr>
            </a:b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endParaRPr sz="2516" dirty="0"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15" y="4091818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06" y="1236742"/>
            <a:ext cx="7663857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For some learners internet access </a:t>
            </a:r>
            <a:r>
              <a:rPr lang="en-US" sz="1800" dirty="0" smtClean="0"/>
              <a:t>is </a:t>
            </a:r>
            <a:r>
              <a:rPr lang="en-US" sz="1800" dirty="0"/>
              <a:t>important and for others it </a:t>
            </a:r>
            <a:r>
              <a:rPr lang="en-US" sz="1800" dirty="0" smtClean="0"/>
              <a:t>is not </a:t>
            </a:r>
            <a:r>
              <a:rPr lang="en-US" sz="1800" dirty="0"/>
              <a:t>an issue.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Very few programs provided </a:t>
            </a:r>
            <a:r>
              <a:rPr lang="en-US" sz="1800" dirty="0" err="1"/>
              <a:t>wifi</a:t>
            </a:r>
            <a:r>
              <a:rPr lang="en-US" sz="1800" dirty="0"/>
              <a:t> for their learners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Accessing public </a:t>
            </a:r>
            <a:r>
              <a:rPr lang="en-US" sz="1800" dirty="0" err="1"/>
              <a:t>wifi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Hotspot lending programs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Low-cost or subsidized </a:t>
            </a:r>
            <a:r>
              <a:rPr lang="en-US" sz="1800" dirty="0" err="1"/>
              <a:t>wifi</a:t>
            </a:r>
            <a:r>
              <a:rPr lang="en-US" sz="1800" dirty="0"/>
              <a:t>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79" y="2673489"/>
            <a:ext cx="39014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Configuring Software and Devices</a:t>
            </a:r>
            <a:endParaRPr sz="3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457200" y="1181357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r>
              <a:rPr lang="en-US" sz="2375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Out of Box Experience”</a:t>
            </a:r>
          </a:p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Configure Hotspots/</a:t>
            </a:r>
            <a:r>
              <a:rPr lang="en-US" sz="2000" dirty="0" err="1" smtClean="0">
                <a:latin typeface="Arial"/>
                <a:ea typeface="Arial"/>
                <a:cs typeface="Arial"/>
                <a:sym typeface="Arial"/>
              </a:rPr>
              <a:t>WiFi</a:t>
            </a: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Update Systems Software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Download Program Software</a:t>
            </a: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515620">
              <a:lnSpc>
                <a:spcPct val="60000"/>
              </a:lnSpc>
              <a:spcBef>
                <a:spcPts val="544"/>
              </a:spcBef>
              <a:buSzPts val="272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Bookmark Relevant Pages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endParaRPr sz="2516" dirty="0"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15" y="4091818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64792"/>
            <a:ext cx="2428647" cy="32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Initial Training for </a:t>
            </a:r>
            <a:r>
              <a:rPr lang="en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Learners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380390" y="1062741"/>
            <a:ext cx="8306410" cy="364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Base it on how they will be using the computer for </a:t>
            </a: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program or in their day-to-day lives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Basic Device Use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187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–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Turning it on</a:t>
            </a:r>
          </a:p>
          <a:p>
            <a:pPr marL="742950" lvl="1" indent="-3187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–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Charging 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–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How to connect to WiFi</a:t>
            </a:r>
          </a:p>
          <a:p>
            <a:pPr marL="742950" lvl="1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–"/>
            </a:pP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79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Password Management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516" dirty="0"/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29" y="417783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487" y="1580506"/>
            <a:ext cx="2865001" cy="218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Initial Training </a:t>
            </a:r>
            <a:r>
              <a:rPr lang="en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for Learners </a:t>
            </a:r>
            <a:endParaRPr sz="3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Opening a browser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Software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–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Email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–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Zoom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–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Program-related software</a:t>
            </a:r>
          </a:p>
          <a:p>
            <a:pPr marL="763588" lvl="1">
              <a:spcBef>
                <a:spcPts val="0"/>
              </a:spcBef>
              <a:buSzPts val="2375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Practice any program </a:t>
            </a: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real-life tasks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516" dirty="0"/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4100665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1" y="698754"/>
            <a:ext cx="3320935" cy="2212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On-going Digital Navigation</a:t>
            </a:r>
            <a:endParaRPr sz="3400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457200" y="1134816"/>
            <a:ext cx="8229600" cy="365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Regular check-ins</a:t>
            </a: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Problem-solving check-ins</a:t>
            </a: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Further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digital literacy 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instruction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Northstar</a:t>
            </a:r>
            <a:r>
              <a:rPr lang="en-US" sz="1200" dirty="0"/>
              <a:t> digital literacy </a:t>
            </a:r>
            <a:r>
              <a:rPr lang="en-US" sz="1200" dirty="0" smtClean="0"/>
              <a:t>curriculum</a:t>
            </a:r>
            <a:endParaRPr lang="en-US" sz="1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Digital literacy classes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Digital push-in classes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One-to-one tutoring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On demand support</a:t>
            </a: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endParaRPr lang="en" sz="2375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endParaRPr lang="en"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116" dirty="0"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" y="419745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58" y="1304256"/>
            <a:ext cx="3944742" cy="24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Navigating Tech Support</a:t>
            </a:r>
            <a:endParaRPr sz="3400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457200" y="1134817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Understand how the organization </a:t>
            </a: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will handle </a:t>
            </a: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learners </a:t>
            </a: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with tech issues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Learn what the tech support policy/process is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Consider providing an initial level of in-house tech </a:t>
            </a: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support to the learner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5"/>
              <a:buFont typeface="Arial"/>
              <a:buChar char="–"/>
            </a:pPr>
            <a:r>
              <a:rPr lang="en" sz="2075" dirty="0">
                <a:latin typeface="Arial"/>
                <a:ea typeface="Arial"/>
                <a:cs typeface="Arial"/>
                <a:sym typeface="Arial"/>
              </a:rPr>
              <a:t>Is it a tech issue or is it user error?</a:t>
            </a:r>
            <a:endParaRPr sz="20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5"/>
              <a:buFont typeface="Arial"/>
              <a:buChar char="–"/>
            </a:pPr>
            <a:r>
              <a:rPr lang="en" sz="2075" dirty="0">
                <a:latin typeface="Arial"/>
                <a:ea typeface="Arial"/>
                <a:cs typeface="Arial"/>
                <a:sym typeface="Arial"/>
              </a:rPr>
              <a:t>Naming the problem?</a:t>
            </a:r>
            <a:endParaRPr sz="2075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5"/>
              <a:buFont typeface="Arial"/>
              <a:buChar char="–"/>
            </a:pPr>
            <a:r>
              <a:rPr lang="en" sz="2075" dirty="0">
                <a:latin typeface="Arial"/>
                <a:ea typeface="Arial"/>
                <a:cs typeface="Arial"/>
                <a:sym typeface="Arial"/>
              </a:rPr>
              <a:t>How can client communicate the issue to tech support vendor?</a:t>
            </a:r>
            <a:endParaRPr sz="20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endParaRPr sz="2116" dirty="0"/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421709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-304800" y="490136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05B43"/>
              </a:buClr>
              <a:buSzPts val="4000"/>
              <a:buFont typeface="Arial"/>
              <a:buNone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r>
              <a:rPr lang="en" sz="3400" b="1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21492" y="928226"/>
            <a:ext cx="7944900" cy="307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Welcome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Digital Equity</a:t>
            </a:r>
          </a:p>
          <a:p>
            <a:pPr marL="742950" lvl="1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Digital Navigation </a:t>
            </a: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Overview</a:t>
            </a:r>
          </a:p>
          <a:p>
            <a:pPr marL="742950" lvl="1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Digital Navigation and the Eight Componenets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Digital Navigation Best Practices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Northstar </a:t>
            </a: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Digital Literacy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/>
          </a:p>
          <a:p>
            <a:pPr marL="74295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dirty="0"/>
              <a:t>I</a:t>
            </a:r>
            <a:endParaRPr dirty="0"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5" y="413862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-190500" y="4944000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4" y="2600798"/>
            <a:ext cx="3243126" cy="2162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avigating Tech Support</a:t>
            </a:r>
            <a:endParaRPr sz="3400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457200" y="1134817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“Hi, my name is ____________.”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“I received a laptop from the ____________ program.”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“The identification number for the laptop is _______.”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“I have been working with a navigator and we think the problem is _____________.”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209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75"/>
              <a:buFont typeface="Arial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“What do I need to do to get this fixed?”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116" dirty="0"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" y="419745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88760"/>
            <a:ext cx="2743200" cy="1712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Wrap-Around Navigation</a:t>
            </a:r>
            <a:endParaRPr sz="34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457200" y="1134817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>
              <a:spcBef>
                <a:spcPts val="0"/>
              </a:spcBef>
            </a:pPr>
            <a:r>
              <a:rPr lang="en-US" sz="2375" dirty="0" smtClean="0">
                <a:latin typeface="Arial"/>
                <a:ea typeface="Arial"/>
                <a:cs typeface="Arial"/>
                <a:sym typeface="Arial"/>
              </a:rPr>
              <a:t>Does the program provide wrap around navigation services?</a:t>
            </a:r>
          </a:p>
          <a:p>
            <a:pPr marL="685800">
              <a:spcBef>
                <a:spcPts val="0"/>
              </a:spcBef>
            </a:pPr>
            <a:r>
              <a:rPr lang="en-US" sz="2375" dirty="0" smtClean="0">
                <a:latin typeface="Arial"/>
                <a:ea typeface="Arial"/>
                <a:cs typeface="Arial"/>
                <a:sym typeface="Arial"/>
              </a:rPr>
              <a:t>Where can I make a referral when possible?</a:t>
            </a:r>
          </a:p>
          <a:p>
            <a:pPr marL="685800">
              <a:spcBef>
                <a:spcPts val="0"/>
              </a:spcBef>
            </a:pPr>
            <a:r>
              <a:rPr lang="en-US" sz="2375" dirty="0" smtClean="0">
                <a:latin typeface="Arial"/>
                <a:ea typeface="Arial"/>
                <a:cs typeface="Arial"/>
                <a:sym typeface="Arial"/>
              </a:rPr>
              <a:t>Social services, job assistance, child care.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116" dirty="0"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" y="419745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6567"/>
            <a:ext cx="3373582" cy="20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Tips for Remote Navigation</a:t>
            </a:r>
            <a:endParaRPr sz="3400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457200" y="1134817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-US" sz="2375" dirty="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step-by-step</a:t>
            </a: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Check in about communication</a:t>
            </a:r>
            <a:endParaRPr lang="en"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Check </a:t>
            </a: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understanding each step of the way “What do you see on the screen?” “What just happened on your computer?” </a:t>
            </a:r>
          </a:p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Char char="•"/>
            </a:pPr>
            <a:r>
              <a:rPr lang="en" sz="2375" dirty="0">
                <a:latin typeface="Arial"/>
                <a:ea typeface="Arial"/>
                <a:cs typeface="Arial"/>
                <a:sym typeface="Arial"/>
              </a:rPr>
              <a:t>Practice </a:t>
            </a:r>
            <a:r>
              <a:rPr lang="en" sz="2375" dirty="0" smtClean="0">
                <a:latin typeface="Arial"/>
                <a:ea typeface="Arial"/>
                <a:cs typeface="Arial"/>
                <a:sym typeface="Arial"/>
              </a:rPr>
              <a:t>describing</a:t>
            </a: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75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2116" dirty="0"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419745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Digital Navigation Resources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Digital US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NDIA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Our own 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website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PC’s for People/Tech Dump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Saint Paul Public Libraries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Northstar Digital Assessments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Literacy Minnesota Resource Page</a:t>
            </a: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4078178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06" y="984450"/>
            <a:ext cx="3838393" cy="2303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0"/>
          <p:cNvSpPr txBox="1">
            <a:spLocks noGrp="1"/>
          </p:cNvSpPr>
          <p:nvPr>
            <p:ph type="body" idx="1"/>
          </p:nvPr>
        </p:nvSpPr>
        <p:spPr>
          <a:xfrm>
            <a:off x="457200" y="1098739"/>
            <a:ext cx="8229600" cy="318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7018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Name – Program and Title</a:t>
            </a: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lang="en" sz="2000" dirty="0">
              <a:ea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Name@email.com</a:t>
            </a:r>
            <a:endParaRPr lang="en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lang="en" sz="20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1303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ourier New"/>
              <a:buNone/>
            </a:pPr>
            <a:endParaRPr sz="196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1303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ourier New"/>
              <a:buNone/>
            </a:pPr>
            <a:endParaRPr sz="112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1303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ourier New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11303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ourier New"/>
              <a:buNone/>
            </a:pPr>
            <a:endParaRPr sz="1624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1904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6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1904" dirty="0"/>
          </a:p>
        </p:txBody>
      </p:sp>
      <p:pic>
        <p:nvPicPr>
          <p:cNvPr id="410" name="Google Shape;41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75" y="4119429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0"/>
          <p:cNvSpPr/>
          <p:nvPr/>
        </p:nvSpPr>
        <p:spPr>
          <a:xfrm>
            <a:off x="-310662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0"/>
          <p:cNvSpPr/>
          <p:nvPr/>
        </p:nvSpPr>
        <p:spPr>
          <a:xfrm>
            <a:off x="2819400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0"/>
          <p:cNvSpPr/>
          <p:nvPr/>
        </p:nvSpPr>
        <p:spPr>
          <a:xfrm>
            <a:off x="5943600" y="-114300"/>
            <a:ext cx="3505200" cy="28575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0"/>
          <p:cNvSpPr/>
          <p:nvPr/>
        </p:nvSpPr>
        <p:spPr>
          <a:xfrm>
            <a:off x="-152400" y="5001117"/>
            <a:ext cx="9448800" cy="199533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F05B43"/>
              </a:buClr>
              <a:buSzPts val="4000"/>
            </a:pPr>
            <a:r>
              <a:rPr lang="en" sz="3400" b="1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Who We Are</a:t>
            </a:r>
            <a:r>
              <a:rPr lang="en" sz="40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21492" y="928226"/>
            <a:ext cx="79449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73050">
              <a:spcBef>
                <a:spcPts val="440"/>
              </a:spcBef>
              <a:buSzPts val="20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 non-profit leader and a driving force behind the latest developments in literacy learning. </a:t>
            </a:r>
            <a:endParaRPr lang="en-US" sz="2600" dirty="0"/>
          </a:p>
          <a:p>
            <a:pPr marL="742950" lvl="1" indent="-146050">
              <a:spcBef>
                <a:spcPts val="440"/>
              </a:spcBef>
              <a:buSzPts val="2200"/>
              <a:buNone/>
            </a:pPr>
            <a:endParaRPr lang="en-US" sz="9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>
              <a:spcBef>
                <a:spcPts val="440"/>
              </a:spcBef>
              <a:buSzPts val="20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Extensive experience with Adult Basic Education including English Language Learning and High School Equivalency </a:t>
            </a:r>
            <a:endParaRPr lang="en-US" sz="2600" dirty="0"/>
          </a:p>
          <a:p>
            <a:pPr marL="742950" lvl="1" indent="-146050">
              <a:spcBef>
                <a:spcPts val="440"/>
              </a:spcBef>
              <a:buSzPts val="2200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>
              <a:spcBef>
                <a:spcPts val="440"/>
              </a:spcBef>
              <a:buSzPts val="20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Nationally recognized for advocacy, best practices, and educational materials </a:t>
            </a:r>
            <a:endParaRPr lang="en-US" sz="2600" dirty="0"/>
          </a:p>
          <a:p>
            <a:pPr marL="742950" lvl="1" indent="-146050">
              <a:spcBef>
                <a:spcPts val="440"/>
              </a:spcBef>
              <a:buSzPts val="22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73050">
              <a:spcBef>
                <a:spcPts val="440"/>
              </a:spcBef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https://www.literacymn.org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/>
          </a:p>
          <a:p>
            <a:pPr marL="74295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dirty="0"/>
              <a:t>I</a:t>
            </a:r>
            <a:endParaRPr dirty="0"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45" y="413862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-190500" y="4944000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The Digital Divide</a:t>
            </a:r>
            <a:endParaRPr sz="3400" dirty="0">
              <a:solidFill>
                <a:srgbClr val="F05B43"/>
              </a:solidFill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457200" y="1224659"/>
            <a:ext cx="8229600" cy="30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24% of adults in the US lack basic digital literacy skills</a:t>
            </a:r>
            <a:endParaRPr sz="2000" dirty="0" smtClean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How does this affect them?</a:t>
            </a:r>
            <a:endParaRPr sz="20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How has COVID-19 exacerbated the gap?</a:t>
            </a:r>
            <a:endParaRPr sz="2000"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66" y="405279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/>
          <p:nvPr/>
        </p:nvSpPr>
        <p:spPr>
          <a:xfrm>
            <a:off x="-310662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2819400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5943600" y="-114300"/>
            <a:ext cx="3505200" cy="28575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-152400" y="4943967"/>
            <a:ext cx="9448800" cy="199533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6" y="2467479"/>
            <a:ext cx="3087178" cy="2006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400" dirty="0" smtClean="0">
                <a:solidFill>
                  <a:srgbClr val="F05B43"/>
                </a:solidFill>
              </a:rPr>
              <a:t>Digital Equity</a:t>
            </a:r>
            <a:endParaRPr sz="3400" dirty="0">
              <a:solidFill>
                <a:srgbClr val="F05B43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419100" y="1287018"/>
            <a:ext cx="8229600" cy="30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Devices </a:t>
            </a:r>
            <a:endParaRPr sz="2000" dirty="0"/>
          </a:p>
          <a:p>
            <a:pPr marL="571500" lvl="0" indent="-269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Access</a:t>
            </a:r>
            <a:endParaRPr sz="2000" dirty="0"/>
          </a:p>
          <a:p>
            <a:pPr marL="571500" lvl="0" indent="-269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Skills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188" name="Google Shape;1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408513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-310662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2819400" y="-114300"/>
            <a:ext cx="3429000" cy="28575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5943600" y="-114300"/>
            <a:ext cx="3505200" cy="28575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-152400" y="4944881"/>
            <a:ext cx="9448800" cy="199533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Stool Three-Legged Chair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37" y="1175532"/>
            <a:ext cx="2841015" cy="241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Being a Digital Navigator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You do not need to have an advanced degree to be a digital navigator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little bit of basic knowledge and the willingness to learn on the fly.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eight components and other resources in this presentation and on the sheet will be beneficial when providing digital navigation to Adult Education programs and learners.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Helpful to understand each of the eight components as they will be a majority of how you could provide digital navigation to a learner. </a:t>
            </a: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41" y="413778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Eight Components of Digital Navigation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41" y="4137786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194" y="1256478"/>
            <a:ext cx="7295465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Assess student and program needs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Devices for learners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Internet for learners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Configuring devices for learners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initial training on software and devices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ongoing digital literacy skill training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tech support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Wrap around navigation support.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678" y="1386992"/>
            <a:ext cx="2111393" cy="21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400" dirty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Possible Digital Navigator Roles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Set up 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devices</a:t>
            </a:r>
            <a:endParaRPr lang="en"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Provide initial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training for clients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Ongoing training / check-ins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igital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literacy and life goal setting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Tech support assistance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Basic digital literacy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instruction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Others?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5" y="4188267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93" y="1501441"/>
            <a:ext cx="2982686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400" dirty="0" smtClean="0">
                <a:solidFill>
                  <a:srgbClr val="F05B43"/>
                </a:solidFill>
                <a:latin typeface="Arial"/>
                <a:ea typeface="Arial"/>
                <a:cs typeface="Arial"/>
                <a:sym typeface="Arial"/>
              </a:rPr>
              <a:t>Assessing Program and Student Needs</a:t>
            </a:r>
            <a:endParaRPr sz="3400" dirty="0">
              <a:solidFill>
                <a:srgbClr val="F05B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1"/>
          </p:nvPr>
        </p:nvSpPr>
        <p:spPr>
          <a:xfrm>
            <a:off x="457200" y="1062742"/>
            <a:ext cx="82296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41" y="4188267"/>
            <a:ext cx="1229063" cy="7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-310662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EC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2819400" y="-114300"/>
            <a:ext cx="3429000" cy="285900"/>
          </a:xfrm>
          <a:prstGeom prst="parallelogram">
            <a:avLst>
              <a:gd name="adj" fmla="val 75000"/>
            </a:avLst>
          </a:prstGeom>
          <a:solidFill>
            <a:srgbClr val="F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5943600" y="-114300"/>
            <a:ext cx="3505200" cy="285900"/>
          </a:xfrm>
          <a:prstGeom prst="parallelogram">
            <a:avLst>
              <a:gd name="adj" fmla="val 75000"/>
            </a:avLst>
          </a:prstGeom>
          <a:solidFill>
            <a:srgbClr val="78D6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-152400" y="5001117"/>
            <a:ext cx="9448800" cy="199500"/>
          </a:xfrm>
          <a:prstGeom prst="rect">
            <a:avLst/>
          </a:prstGeom>
          <a:solidFill>
            <a:srgbClr val="169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38066"/>
            <a:ext cx="8338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Help programs determine their need for digital navigation.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Help programs assess student needs.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Provide 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Add photo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61" y="2216727"/>
            <a:ext cx="3039765" cy="20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12978</TotalTime>
  <Words>898</Words>
  <Application>Microsoft Office PowerPoint</Application>
  <PresentationFormat>On-screen Show (16:9)</PresentationFormat>
  <Paragraphs>218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Simple Light</vt:lpstr>
      <vt:lpstr>Office Theme</vt:lpstr>
      <vt:lpstr>How to Be a  Digital Navigator  </vt:lpstr>
      <vt:lpstr>Agenda </vt:lpstr>
      <vt:lpstr> Who We Are </vt:lpstr>
      <vt:lpstr>The Digital Divide</vt:lpstr>
      <vt:lpstr>Digital Equity</vt:lpstr>
      <vt:lpstr>Being a Digital Navigator</vt:lpstr>
      <vt:lpstr>Eight Components of Digital Navigation</vt:lpstr>
      <vt:lpstr>Possible Digital Navigator Roles</vt:lpstr>
      <vt:lpstr>Assessing Program and Student Needs</vt:lpstr>
      <vt:lpstr>Literacy Minnesota Program Assessment</vt:lpstr>
      <vt:lpstr>Open Door Learning Center</vt:lpstr>
      <vt:lpstr>Northwest Services Cooperative </vt:lpstr>
      <vt:lpstr>Access to Devices</vt:lpstr>
      <vt:lpstr>Access to Internet</vt:lpstr>
      <vt:lpstr>Configuring Software and Devices</vt:lpstr>
      <vt:lpstr>Initial Training for Learners</vt:lpstr>
      <vt:lpstr>Initial Training for Learners </vt:lpstr>
      <vt:lpstr>On-going Digital Navigation</vt:lpstr>
      <vt:lpstr>Navigating Tech Support</vt:lpstr>
      <vt:lpstr>Navigating Tech Support</vt:lpstr>
      <vt:lpstr>Wrap-Around Navigation</vt:lpstr>
      <vt:lpstr>Tips for Remote Navigation</vt:lpstr>
      <vt:lpstr>Digital Navigation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Navigation  Best Practices</dc:title>
  <dc:creator>Rob Podlasek</dc:creator>
  <cp:lastModifiedBy>Charlotte Tjaden</cp:lastModifiedBy>
  <cp:revision>74</cp:revision>
  <dcterms:modified xsi:type="dcterms:W3CDTF">2021-06-25T15:02:26Z</dcterms:modified>
</cp:coreProperties>
</file>