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60" r:id="rId6"/>
    <p:sldId id="261" r:id="rId7"/>
    <p:sldId id="262"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06D5EF0F-AAD3-4C4B-B825-592FAB356897}" type="datetimeFigureOut">
              <a:rPr lang="en-US" smtClean="0"/>
              <a:t>7/26/2014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DC934ED8-2FD6-4B42-AA2D-19095475C3F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D5EF0F-AAD3-4C4B-B825-592FAB356897}" type="datetimeFigureOut">
              <a:rPr lang="en-US" smtClean="0"/>
              <a:t>7/26/2014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C934ED8-2FD6-4B42-AA2D-19095475C3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D5EF0F-AAD3-4C4B-B825-592FAB356897}" type="datetimeFigureOut">
              <a:rPr lang="en-US" smtClean="0"/>
              <a:t>7/26/2014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C934ED8-2FD6-4B42-AA2D-19095475C3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D5EF0F-AAD3-4C4B-B825-592FAB356897}" type="datetimeFigureOut">
              <a:rPr lang="en-US" smtClean="0"/>
              <a:t>7/26/2014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C934ED8-2FD6-4B42-AA2D-19095475C3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6D5EF0F-AAD3-4C4B-B825-592FAB356897}" type="datetimeFigureOut">
              <a:rPr lang="en-US" smtClean="0"/>
              <a:t>7/26/2014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C934ED8-2FD6-4B42-AA2D-19095475C3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D5EF0F-AAD3-4C4B-B825-592FAB356897}" type="datetimeFigureOut">
              <a:rPr lang="en-US" smtClean="0"/>
              <a:t>7/26/2014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C934ED8-2FD6-4B42-AA2D-19095475C3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6D5EF0F-AAD3-4C4B-B825-592FAB356897}" type="datetimeFigureOut">
              <a:rPr lang="en-US" smtClean="0"/>
              <a:t>7/26/2014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C934ED8-2FD6-4B42-AA2D-19095475C3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6D5EF0F-AAD3-4C4B-B825-592FAB356897}" type="datetimeFigureOut">
              <a:rPr lang="en-US" smtClean="0"/>
              <a:t>7/26/2014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C934ED8-2FD6-4B42-AA2D-19095475C3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6D5EF0F-AAD3-4C4B-B825-592FAB356897}" type="datetimeFigureOut">
              <a:rPr lang="en-US" smtClean="0"/>
              <a:t>7/26/2014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C934ED8-2FD6-4B42-AA2D-19095475C3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D5EF0F-AAD3-4C4B-B825-592FAB356897}" type="datetimeFigureOut">
              <a:rPr lang="en-US" smtClean="0"/>
              <a:t>7/26/2014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C934ED8-2FD6-4B42-AA2D-19095475C3F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D5EF0F-AAD3-4C4B-B825-592FAB356897}" type="datetimeFigureOut">
              <a:rPr lang="en-US" smtClean="0"/>
              <a:t>7/26/2014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C934ED8-2FD6-4B42-AA2D-19095475C3F5}"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6D5EF0F-AAD3-4C4B-B825-592FAB356897}" type="datetimeFigureOut">
              <a:rPr lang="en-US" smtClean="0"/>
              <a:t>7/26/2014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C934ED8-2FD6-4B42-AA2D-19095475C3F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memory.loc.gov/cgi-bin/ampage?collId=llsl&amp;fileName=004/llsl004.db&amp;recNum=45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wikipedia.org/wiki/United_Stat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Greenwood_LeFlore" TargetMode="External"/><Relationship Id="rId2" Type="http://schemas.openxmlformats.org/officeDocument/2006/relationships/hyperlink" Target="http://en.wikipedia.org/wiki/Tribal_chief" TargetMode="Externa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Manifest_Destiny" TargetMode="External"/><Relationship Id="rId7" Type="http://schemas.openxmlformats.org/officeDocument/2006/relationships/image" Target="../media/image7.png"/><Relationship Id="rId2" Type="http://schemas.openxmlformats.org/officeDocument/2006/relationships/hyperlink" Target="http://en.wikipedia.org/wiki/United_States" TargetMode="External"/><Relationship Id="rId1" Type="http://schemas.openxmlformats.org/officeDocument/2006/relationships/slideLayout" Target="../slideLayouts/slideLayout3.xml"/><Relationship Id="rId6" Type="http://schemas.openxmlformats.org/officeDocument/2006/relationships/hyperlink" Target="http://en.wikipedia.org/wiki/United_States_Democratic_Party" TargetMode="External"/><Relationship Id="rId5" Type="http://schemas.openxmlformats.org/officeDocument/2006/relationships/hyperlink" Target="http://en.wikipedia.org/wiki/Oregon_Country" TargetMode="External"/><Relationship Id="rId4" Type="http://schemas.openxmlformats.org/officeDocument/2006/relationships/hyperlink" Target="http://en.wikipedia.org/wiki/Texas_Annexation"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Qrjg9ulR-xo&amp;feature=related"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Westward Expansion: 1807-1912 </a:t>
            </a:r>
            <a:endParaRPr lang="en-US" dirty="0"/>
          </a:p>
        </p:txBody>
      </p:sp>
      <p:sp>
        <p:nvSpPr>
          <p:cNvPr id="3" name="Subtitle 2"/>
          <p:cNvSpPr>
            <a:spLocks noGrp="1"/>
          </p:cNvSpPr>
          <p:nvPr>
            <p:ph type="subTitle" idx="1"/>
          </p:nvPr>
        </p:nvSpPr>
        <p:spPr/>
        <p:txBody>
          <a:bodyPr/>
          <a:lstStyle/>
          <a:p>
            <a:r>
              <a:rPr lang="en-US" dirty="0" smtClean="0"/>
              <a:t>Indian Removal Act, Trail of Tears, and Manifest Destiny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a:p>
            <a:r>
              <a:rPr lang="en-US" dirty="0" smtClean="0">
                <a:hlinkClick r:id="rId2"/>
              </a:rPr>
              <a:t>The Indian Removal Act</a:t>
            </a:r>
            <a:r>
              <a:rPr lang="en-US" dirty="0" smtClean="0"/>
              <a:t> was signed into law by Andrew Jackson on May 28, 1830, authorizing the president to grant unsettled lands west of the Mississippi in exchange for Indian lands within existing state borders.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381000" y="530225"/>
            <a:ext cx="8229600" cy="556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During the fall and winter of 1838 and 1839, the Cherokees were forcibly moved west by the United States government. Approximately 4,000 Cherokees died on this forced march, which became known as the "Trail of Tears."</a:t>
            </a:r>
            <a:endParaRPr lang="en-US" sz="1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89894" y="747712"/>
            <a:ext cx="5810250"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Manifest Destiny was the 19th century American belief that the </a:t>
            </a:r>
            <a:r>
              <a:rPr lang="en-US" sz="1800" dirty="0" smtClean="0">
                <a:hlinkClick r:id="rId2" tooltip="United States"/>
              </a:rPr>
              <a:t>United States</a:t>
            </a:r>
            <a:r>
              <a:rPr lang="en-US" sz="1800" dirty="0" smtClean="0"/>
              <a:t> was destined to expand across the continent.</a:t>
            </a:r>
            <a:endParaRPr lang="en-US" sz="18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914400" y="533400"/>
            <a:ext cx="7543800" cy="4267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Westward Expansion</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533400" y="685800"/>
            <a:ext cx="7848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W. Harkins</a:t>
            </a:r>
            <a:endParaRPr lang="en-US" dirty="0"/>
          </a:p>
        </p:txBody>
      </p:sp>
      <p:sp>
        <p:nvSpPr>
          <p:cNvPr id="3" name="Text Placeholder 2"/>
          <p:cNvSpPr>
            <a:spLocks noGrp="1"/>
          </p:cNvSpPr>
          <p:nvPr>
            <p:ph type="body" idx="1"/>
          </p:nvPr>
        </p:nvSpPr>
        <p:spPr/>
        <p:txBody>
          <a:bodyPr/>
          <a:lstStyle/>
          <a:p>
            <a:endParaRPr lang="en-US"/>
          </a:p>
        </p:txBody>
      </p:sp>
      <p:graphicFrame>
        <p:nvGraphicFramePr>
          <p:cNvPr id="4" name="Table 3"/>
          <p:cNvGraphicFramePr>
            <a:graphicFrameLocks noGrp="1"/>
          </p:cNvGraphicFramePr>
          <p:nvPr/>
        </p:nvGraphicFramePr>
        <p:xfrm>
          <a:off x="3429000" y="457200"/>
          <a:ext cx="4105050" cy="4064000"/>
        </p:xfrm>
        <a:graphic>
          <a:graphicData uri="http://schemas.openxmlformats.org/drawingml/2006/table">
            <a:tbl>
              <a:tblPr/>
              <a:tblGrid>
                <a:gridCol w="2052525"/>
                <a:gridCol w="2052525"/>
              </a:tblGrid>
              <a:tr h="246303">
                <a:tc gridSpan="2">
                  <a:txBody>
                    <a:bodyPr/>
                    <a:lstStyle/>
                    <a:p>
                      <a:pPr algn="ctr"/>
                      <a:r>
                        <a:rPr lang="en-US" sz="1200" b="1" dirty="0"/>
                        <a:t>George W. Harkins</a:t>
                      </a:r>
                    </a:p>
                  </a:txBody>
                  <a:tcPr marL="61576" marR="61576" marT="30788" marB="30788" anchor="ctr">
                    <a:lnL>
                      <a:noFill/>
                    </a:lnL>
                    <a:lnR>
                      <a:noFill/>
                    </a:lnR>
                    <a:lnT>
                      <a:noFill/>
                    </a:lnT>
                    <a:lnB>
                      <a:noFill/>
                    </a:lnB>
                  </a:tcPr>
                </a:tc>
                <a:tc hMerge="1">
                  <a:txBody>
                    <a:bodyPr/>
                    <a:lstStyle/>
                    <a:p>
                      <a:endParaRPr lang="en-US"/>
                    </a:p>
                  </a:txBody>
                  <a:tcPr/>
                </a:tc>
              </a:tr>
              <a:tr h="431030">
                <a:tc gridSpan="2">
                  <a:txBody>
                    <a:bodyPr/>
                    <a:lstStyle/>
                    <a:p>
                      <a:pPr algn="ctr"/>
                      <a:r>
                        <a:rPr lang="en-US" sz="1200"/>
                        <a:t/>
                      </a:r>
                      <a:br>
                        <a:rPr lang="en-US" sz="1200"/>
                      </a:br>
                      <a:r>
                        <a:rPr lang="en-US" sz="1200"/>
                        <a:t>George Washington Harkins</a:t>
                      </a:r>
                    </a:p>
                  </a:txBody>
                  <a:tcPr marL="61576" marR="61576" marT="30788" marB="30788" anchor="ctr">
                    <a:lnL>
                      <a:noFill/>
                    </a:lnL>
                    <a:lnR>
                      <a:noFill/>
                    </a:lnR>
                    <a:lnT>
                      <a:noFill/>
                    </a:lnT>
                    <a:lnB>
                      <a:noFill/>
                    </a:lnB>
                  </a:tcPr>
                </a:tc>
                <a:tc hMerge="1">
                  <a:txBody>
                    <a:bodyPr/>
                    <a:lstStyle/>
                    <a:p>
                      <a:endParaRPr lang="en-US"/>
                    </a:p>
                  </a:txBody>
                  <a:tcPr/>
                </a:tc>
              </a:tr>
              <a:tr h="615758">
                <a:tc>
                  <a:txBody>
                    <a:bodyPr/>
                    <a:lstStyle/>
                    <a:p>
                      <a:pPr algn="l"/>
                      <a:r>
                        <a:rPr lang="en-US" sz="1200"/>
                        <a:t>Born</a:t>
                      </a:r>
                    </a:p>
                  </a:txBody>
                  <a:tcPr marL="61576" marR="61576" marT="30788" marB="30788" anchor="ctr">
                    <a:lnL>
                      <a:noFill/>
                    </a:lnL>
                    <a:lnR>
                      <a:noFill/>
                    </a:lnR>
                    <a:lnT>
                      <a:noFill/>
                    </a:lnT>
                    <a:lnB>
                      <a:noFill/>
                    </a:lnB>
                  </a:tcPr>
                </a:tc>
                <a:tc>
                  <a:txBody>
                    <a:bodyPr/>
                    <a:lstStyle/>
                    <a:p>
                      <a:r>
                        <a:rPr lang="en-US" sz="1200"/>
                        <a:t>1810</a:t>
                      </a:r>
                      <a:br>
                        <a:rPr lang="en-US" sz="1200"/>
                      </a:br>
                      <a:r>
                        <a:rPr lang="en-US" sz="1200"/>
                        <a:t>Choctaw Nation (Mississippi)</a:t>
                      </a:r>
                    </a:p>
                  </a:txBody>
                  <a:tcPr marL="61576" marR="61576" marT="30788" marB="30788" anchor="ctr">
                    <a:lnL>
                      <a:noFill/>
                    </a:lnL>
                    <a:lnR>
                      <a:noFill/>
                    </a:lnR>
                    <a:lnT>
                      <a:noFill/>
                    </a:lnT>
                    <a:lnB>
                      <a:noFill/>
                    </a:lnB>
                  </a:tcPr>
                </a:tc>
              </a:tr>
              <a:tr h="615758">
                <a:tc>
                  <a:txBody>
                    <a:bodyPr/>
                    <a:lstStyle/>
                    <a:p>
                      <a:pPr algn="l"/>
                      <a:r>
                        <a:rPr lang="en-US" sz="1200"/>
                        <a:t>Died</a:t>
                      </a:r>
                    </a:p>
                  </a:txBody>
                  <a:tcPr marL="61576" marR="61576" marT="30788" marB="30788" anchor="ctr">
                    <a:lnL>
                      <a:noFill/>
                    </a:lnL>
                    <a:lnR>
                      <a:noFill/>
                    </a:lnR>
                    <a:lnT>
                      <a:noFill/>
                    </a:lnT>
                    <a:lnB>
                      <a:noFill/>
                    </a:lnB>
                  </a:tcPr>
                </a:tc>
                <a:tc>
                  <a:txBody>
                    <a:bodyPr/>
                    <a:lstStyle/>
                    <a:p>
                      <a:r>
                        <a:rPr lang="en-US" sz="1200"/>
                        <a:t>1861</a:t>
                      </a:r>
                      <a:br>
                        <a:rPr lang="en-US" sz="1200"/>
                      </a:br>
                      <a:r>
                        <a:rPr lang="en-US" sz="1200"/>
                        <a:t>Ft Towson, Choctaw Nation (Oklahoma)</a:t>
                      </a:r>
                    </a:p>
                  </a:txBody>
                  <a:tcPr marL="61576" marR="61576" marT="30788" marB="30788" anchor="ctr">
                    <a:lnL>
                      <a:noFill/>
                    </a:lnL>
                    <a:lnR>
                      <a:noFill/>
                    </a:lnR>
                    <a:lnT>
                      <a:noFill/>
                    </a:lnT>
                    <a:lnB>
                      <a:noFill/>
                    </a:lnB>
                  </a:tcPr>
                </a:tc>
              </a:tr>
              <a:tr h="985212">
                <a:tc>
                  <a:txBody>
                    <a:bodyPr/>
                    <a:lstStyle/>
                    <a:p>
                      <a:pPr algn="l"/>
                      <a:r>
                        <a:rPr lang="en-US" sz="1200"/>
                        <a:t>Residence</a:t>
                      </a:r>
                    </a:p>
                  </a:txBody>
                  <a:tcPr marL="61576" marR="61576" marT="30788" marB="30788" anchor="ctr">
                    <a:lnL>
                      <a:noFill/>
                    </a:lnL>
                    <a:lnR>
                      <a:noFill/>
                    </a:lnR>
                    <a:lnT>
                      <a:noFill/>
                    </a:lnT>
                    <a:lnB>
                      <a:noFill/>
                    </a:lnB>
                  </a:tcPr>
                </a:tc>
                <a:tc>
                  <a:txBody>
                    <a:bodyPr/>
                    <a:lstStyle/>
                    <a:p>
                      <a:r>
                        <a:rPr lang="en-US" sz="1200" dirty="0"/>
                        <a:t>Pre-removal: Choctaw Nation (Mississippi): Post-removal: Choctaw Nation in Indian Territory (Oklahoma)</a:t>
                      </a:r>
                    </a:p>
                  </a:txBody>
                  <a:tcPr marL="61576" marR="61576" marT="30788" marB="30788" anchor="ctr">
                    <a:lnL>
                      <a:noFill/>
                    </a:lnL>
                    <a:lnR>
                      <a:noFill/>
                    </a:lnR>
                    <a:lnT>
                      <a:noFill/>
                    </a:lnT>
                    <a:lnB>
                      <a:noFill/>
                    </a:lnB>
                  </a:tcPr>
                </a:tc>
              </a:tr>
              <a:tr h="246303">
                <a:tc>
                  <a:txBody>
                    <a:bodyPr/>
                    <a:lstStyle/>
                    <a:p>
                      <a:pPr algn="l"/>
                      <a:r>
                        <a:rPr lang="en-US" sz="1200"/>
                        <a:t>Nationality</a:t>
                      </a:r>
                    </a:p>
                  </a:txBody>
                  <a:tcPr marL="61576" marR="61576" marT="30788" marB="30788" anchor="ctr">
                    <a:lnL>
                      <a:noFill/>
                    </a:lnL>
                    <a:lnR>
                      <a:noFill/>
                    </a:lnR>
                    <a:lnT>
                      <a:noFill/>
                    </a:lnT>
                    <a:lnB>
                      <a:noFill/>
                    </a:lnB>
                  </a:tcPr>
                </a:tc>
                <a:tc>
                  <a:txBody>
                    <a:bodyPr/>
                    <a:lstStyle/>
                    <a:p>
                      <a:r>
                        <a:rPr lang="en-US" sz="1200"/>
                        <a:t>Choctaw</a:t>
                      </a:r>
                    </a:p>
                  </a:txBody>
                  <a:tcPr marL="61576" marR="61576" marT="30788" marB="30788" anchor="ctr">
                    <a:lnL>
                      <a:noFill/>
                    </a:lnL>
                    <a:lnR>
                      <a:noFill/>
                    </a:lnR>
                    <a:lnT>
                      <a:noFill/>
                    </a:lnT>
                    <a:lnB>
                      <a:noFill/>
                    </a:lnB>
                  </a:tcPr>
                </a:tc>
              </a:tr>
              <a:tr h="431030">
                <a:tc>
                  <a:txBody>
                    <a:bodyPr/>
                    <a:lstStyle/>
                    <a:p>
                      <a:pPr algn="l"/>
                      <a:r>
                        <a:rPr lang="en-US" sz="1200"/>
                        <a:t>Education</a:t>
                      </a:r>
                    </a:p>
                  </a:txBody>
                  <a:tcPr marL="61576" marR="61576" marT="30788" marB="30788" anchor="ctr">
                    <a:lnL>
                      <a:noFill/>
                    </a:lnL>
                    <a:lnR>
                      <a:noFill/>
                    </a:lnR>
                    <a:lnT>
                      <a:noFill/>
                    </a:lnT>
                    <a:lnB>
                      <a:noFill/>
                    </a:lnB>
                  </a:tcPr>
                </a:tc>
                <a:tc>
                  <a:txBody>
                    <a:bodyPr/>
                    <a:lstStyle/>
                    <a:p>
                      <a:r>
                        <a:rPr lang="en-US" sz="1200"/>
                        <a:t>Cumberland University, Law</a:t>
                      </a:r>
                    </a:p>
                  </a:txBody>
                  <a:tcPr marL="61576" marR="61576" marT="30788" marB="30788" anchor="ctr">
                    <a:lnL>
                      <a:noFill/>
                    </a:lnL>
                    <a:lnR>
                      <a:noFill/>
                    </a:lnR>
                    <a:lnT>
                      <a:noFill/>
                    </a:lnT>
                    <a:lnB>
                      <a:noFill/>
                    </a:lnB>
                  </a:tcPr>
                </a:tc>
              </a:tr>
              <a:tr h="246303">
                <a:tc>
                  <a:txBody>
                    <a:bodyPr/>
                    <a:lstStyle/>
                    <a:p>
                      <a:pPr algn="l"/>
                      <a:r>
                        <a:rPr lang="en-US" sz="1200"/>
                        <a:t>Occupation</a:t>
                      </a:r>
                    </a:p>
                  </a:txBody>
                  <a:tcPr marL="61576" marR="61576" marT="30788" marB="30788" anchor="ctr">
                    <a:lnL>
                      <a:noFill/>
                    </a:lnL>
                    <a:lnR>
                      <a:noFill/>
                    </a:lnR>
                    <a:lnT>
                      <a:noFill/>
                    </a:lnT>
                    <a:lnB>
                      <a:noFill/>
                    </a:lnB>
                  </a:tcPr>
                </a:tc>
                <a:tc>
                  <a:txBody>
                    <a:bodyPr/>
                    <a:lstStyle/>
                    <a:p>
                      <a:r>
                        <a:rPr lang="en-US" sz="1200"/>
                        <a:t>Statesman, </a:t>
                      </a:r>
                      <a:r>
                        <a:rPr lang="en-US" sz="1200">
                          <a:hlinkClick r:id="rId2" tooltip="Tribal chief"/>
                        </a:rPr>
                        <a:t>Tribal chief</a:t>
                      </a:r>
                      <a:endParaRPr lang="en-US" sz="1200"/>
                    </a:p>
                  </a:txBody>
                  <a:tcPr marL="61576" marR="61576" marT="30788" marB="30788" anchor="ctr">
                    <a:lnL>
                      <a:noFill/>
                    </a:lnL>
                    <a:lnR>
                      <a:noFill/>
                    </a:lnR>
                    <a:lnT>
                      <a:noFill/>
                    </a:lnT>
                    <a:lnB>
                      <a:noFill/>
                    </a:lnB>
                  </a:tcPr>
                </a:tc>
              </a:tr>
              <a:tr h="246303">
                <a:tc>
                  <a:txBody>
                    <a:bodyPr/>
                    <a:lstStyle/>
                    <a:p>
                      <a:pPr algn="l"/>
                      <a:r>
                        <a:rPr lang="en-US" sz="1200"/>
                        <a:t>Predecessor</a:t>
                      </a:r>
                    </a:p>
                  </a:txBody>
                  <a:tcPr marL="61576" marR="61576" marT="30788" marB="30788" anchor="ctr">
                    <a:lnL>
                      <a:noFill/>
                    </a:lnL>
                    <a:lnR>
                      <a:noFill/>
                    </a:lnR>
                    <a:lnT>
                      <a:noFill/>
                    </a:lnT>
                    <a:lnB>
                      <a:noFill/>
                    </a:lnB>
                  </a:tcPr>
                </a:tc>
                <a:tc>
                  <a:txBody>
                    <a:bodyPr/>
                    <a:lstStyle/>
                    <a:p>
                      <a:r>
                        <a:rPr lang="en-US" sz="1200" dirty="0">
                          <a:hlinkClick r:id="rId3" tooltip="Greenwood LeFlore"/>
                        </a:rPr>
                        <a:t>Greenwood </a:t>
                      </a:r>
                      <a:r>
                        <a:rPr lang="en-US" sz="1200" dirty="0" err="1">
                          <a:hlinkClick r:id="rId3" tooltip="Greenwood LeFlore"/>
                        </a:rPr>
                        <a:t>LeFlore</a:t>
                      </a:r>
                      <a:endParaRPr lang="en-US" sz="1200" dirty="0"/>
                    </a:p>
                  </a:txBody>
                  <a:tcPr marL="61576" marR="61576" marT="30788" marB="30788" anchor="ctr">
                    <a:lnL>
                      <a:noFill/>
                    </a:lnL>
                    <a:lnR>
                      <a:noFill/>
                    </a:lnR>
                    <a:lnT>
                      <a:noFill/>
                    </a:lnT>
                    <a:lnB>
                      <a:noFill/>
                    </a:lnB>
                  </a:tcPr>
                </a:tc>
              </a:tr>
            </a:tbl>
          </a:graphicData>
        </a:graphic>
      </p:graphicFrame>
      <p:pic>
        <p:nvPicPr>
          <p:cNvPr id="6145" name="Picture 1" descr="http://upload.wikimedia.org/wikipedia/commons/thumb/b/b9/George-W-Harkins.jpg/220px-George-W-Harkins.jpg"/>
          <p:cNvPicPr>
            <a:picLocks noChangeAspect="1" noChangeArrowheads="1"/>
          </p:cNvPicPr>
          <p:nvPr/>
        </p:nvPicPr>
        <p:blipFill>
          <a:blip r:embed="rId4" cstate="print"/>
          <a:srcRect/>
          <a:stretch>
            <a:fillRect/>
          </a:stretch>
        </p:blipFill>
        <p:spPr bwMode="auto">
          <a:xfrm>
            <a:off x="533400" y="457200"/>
            <a:ext cx="2819400" cy="4191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8344" y="4800600"/>
            <a:ext cx="8183880" cy="1447800"/>
          </a:xfrm>
        </p:spPr>
        <p:txBody>
          <a:bodyPr>
            <a:normAutofit fontScale="77500" lnSpcReduction="20000"/>
          </a:bodyPr>
          <a:lstStyle/>
          <a:p>
            <a:endParaRPr lang="en-US" b="1" dirty="0" smtClean="0"/>
          </a:p>
          <a:p>
            <a:r>
              <a:rPr lang="en-US" b="1" dirty="0" smtClean="0"/>
              <a:t>John Louis O'Sullivan</a:t>
            </a:r>
            <a:r>
              <a:rPr lang="en-US" dirty="0" smtClean="0"/>
              <a:t> (November 15, 1813 – March 24, 1895) was an </a:t>
            </a:r>
            <a:r>
              <a:rPr lang="en-US" dirty="0" smtClean="0">
                <a:hlinkClick r:id="rId2" tooltip="United States"/>
              </a:rPr>
              <a:t>American</a:t>
            </a:r>
            <a:r>
              <a:rPr lang="en-US" dirty="0" smtClean="0"/>
              <a:t> columnist and editor who used the term "</a:t>
            </a:r>
            <a:r>
              <a:rPr lang="en-US" dirty="0" smtClean="0">
                <a:hlinkClick r:id="rId3" tooltip="Manifest Destiny"/>
              </a:rPr>
              <a:t>Manifest Destiny</a:t>
            </a:r>
            <a:r>
              <a:rPr lang="en-US" dirty="0" smtClean="0"/>
              <a:t>" in 1845 to promote the </a:t>
            </a:r>
            <a:r>
              <a:rPr lang="en-US" dirty="0" smtClean="0">
                <a:hlinkClick r:id="rId4" tooltip="Texas Annexation"/>
              </a:rPr>
              <a:t>annexation of Texas</a:t>
            </a:r>
            <a:r>
              <a:rPr lang="en-US" dirty="0" smtClean="0"/>
              <a:t> and the </a:t>
            </a:r>
            <a:r>
              <a:rPr lang="en-US" dirty="0" smtClean="0">
                <a:hlinkClick r:id="rId5" tooltip="Oregon Country"/>
              </a:rPr>
              <a:t>Oregon Country</a:t>
            </a:r>
            <a:r>
              <a:rPr lang="en-US" dirty="0" smtClean="0"/>
              <a:t> to the United States. O'Sullivan was an influential political writer and advocate for the </a:t>
            </a:r>
            <a:r>
              <a:rPr lang="en-US" dirty="0" smtClean="0">
                <a:hlinkClick r:id="rId6" tooltip="United States Democratic Party"/>
              </a:rPr>
              <a:t>Democratic Party</a:t>
            </a:r>
            <a:r>
              <a:rPr lang="en-US" dirty="0" smtClean="0"/>
              <a:t> at that time, but he faded from prominence soon thereafter. He was rescued from obscurity in the twentieth century after the famous phrase "Manifest Destiny" was traced back to him.</a:t>
            </a:r>
            <a:endParaRPr lang="en-US" dirty="0"/>
          </a:p>
        </p:txBody>
      </p:sp>
      <p:pic>
        <p:nvPicPr>
          <p:cNvPr id="21506" name="Picture 2"/>
          <p:cNvPicPr>
            <a:picLocks noChangeAspect="1" noChangeArrowheads="1"/>
          </p:cNvPicPr>
          <p:nvPr/>
        </p:nvPicPr>
        <p:blipFill>
          <a:blip r:embed="rId7" cstate="print"/>
          <a:srcRect/>
          <a:stretch>
            <a:fillRect/>
          </a:stretch>
        </p:blipFill>
        <p:spPr bwMode="auto">
          <a:xfrm>
            <a:off x="2133600" y="914400"/>
            <a:ext cx="3938587"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5" name="Rectangle 4"/>
          <p:cNvSpPr/>
          <p:nvPr/>
        </p:nvSpPr>
        <p:spPr>
          <a:xfrm>
            <a:off x="2286000" y="3105835"/>
            <a:ext cx="4572000" cy="646331"/>
          </a:xfrm>
          <a:prstGeom prst="rect">
            <a:avLst/>
          </a:prstGeom>
        </p:spPr>
        <p:txBody>
          <a:bodyPr>
            <a:spAutoFit/>
          </a:bodyPr>
          <a:lstStyle/>
          <a:p>
            <a:r>
              <a:rPr lang="en-US" dirty="0" smtClean="0">
                <a:hlinkClick r:id="rId2"/>
              </a:rPr>
              <a:t>http://www.youtube.com/watch?v=Qrjg9ulR-xo&amp;feature=related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420</TotalTime>
  <Words>256</Words>
  <Application>Microsoft Office PowerPoint</Application>
  <PresentationFormat>On-screen Show (4:3)</PresentationFormat>
  <Paragraphs>27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Aspect</vt:lpstr>
      <vt:lpstr>Westward Expansion: 1807-1912 </vt:lpstr>
      <vt:lpstr>PowerPoint Presentation</vt:lpstr>
      <vt:lpstr>PowerPoint Presentation</vt:lpstr>
      <vt:lpstr>During the fall and winter of 1838 and 1839, the Cherokees were forcibly moved west by the United States government. Approximately 4,000 Cherokees died on this forced march, which became known as the "Trail of Tears."</vt:lpstr>
      <vt:lpstr>Manifest Destiny was the 19th century American belief that the United States was destined to expand across the continent.</vt:lpstr>
      <vt:lpstr>Westward Expansion</vt:lpstr>
      <vt:lpstr>George W. Harkins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Westward Expansion</dc:title>
  <dc:creator>Heather</dc:creator>
  <cp:lastModifiedBy>Opendoor2</cp:lastModifiedBy>
  <cp:revision>16</cp:revision>
  <dcterms:created xsi:type="dcterms:W3CDTF">2012-03-01T16:39:53Z</dcterms:created>
  <dcterms:modified xsi:type="dcterms:W3CDTF">2014-07-27T01:04:32Z</dcterms:modified>
</cp:coreProperties>
</file>