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58" r:id="rId4"/>
    <p:sldId id="259" r:id="rId5"/>
    <p:sldId id="273" r:id="rId6"/>
    <p:sldId id="277" r:id="rId7"/>
    <p:sldId id="274" r:id="rId8"/>
    <p:sldId id="260" r:id="rId9"/>
    <p:sldId id="261" r:id="rId10"/>
    <p:sldId id="262" r:id="rId11"/>
    <p:sldId id="272" r:id="rId12"/>
    <p:sldId id="263" r:id="rId13"/>
    <p:sldId id="278" r:id="rId14"/>
    <p:sldId id="264" r:id="rId15"/>
    <p:sldId id="265" r:id="rId16"/>
    <p:sldId id="279" r:id="rId17"/>
    <p:sldId id="266" r:id="rId18"/>
    <p:sldId id="269" r:id="rId19"/>
    <p:sldId id="270" r:id="rId20"/>
    <p:sldId id="271" r:id="rId21"/>
    <p:sldId id="281" r:id="rId22"/>
    <p:sldId id="282" r:id="rId23"/>
    <p:sldId id="280" r:id="rId24"/>
    <p:sldId id="283" r:id="rId25"/>
    <p:sldId id="275" r:id="rId26"/>
    <p:sldId id="27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9BB883-2CDF-41DB-A92C-A8857F675C6A}" type="datetimeFigureOut">
              <a:rPr lang="en-US" smtClean="0"/>
              <a:pPr/>
              <a:t>11/21/2012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A5C291-F825-47A0-9137-8CD07C2C40A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C5C0C3F-72FC-4118-9C30-662FF5AA112E}" type="datetimeFigureOut">
              <a:rPr lang="en-US" smtClean="0"/>
              <a:pPr/>
              <a:t>11/21/2012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70FDBEB-F0C6-4945-85E5-3AB273F3063E}"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5C0C3F-72FC-4118-9C30-662FF5AA112E}" type="datetimeFigureOut">
              <a:rPr lang="en-US" smtClean="0"/>
              <a:pPr/>
              <a:t>11/21/2012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FDBEB-F0C6-4945-85E5-3AB273F306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5C0C3F-72FC-4118-9C30-662FF5AA112E}" type="datetimeFigureOut">
              <a:rPr lang="en-US" smtClean="0"/>
              <a:pPr/>
              <a:t>11/21/2012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FDBEB-F0C6-4945-85E5-3AB273F306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C5C0C3F-72FC-4118-9C30-662FF5AA112E}" type="datetimeFigureOut">
              <a:rPr lang="en-US" smtClean="0"/>
              <a:pPr/>
              <a:t>11/21/2012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FDBEB-F0C6-4945-85E5-3AB273F3063E}"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C5C0C3F-72FC-4118-9C30-662FF5AA112E}" type="datetimeFigureOut">
              <a:rPr lang="en-US" smtClean="0"/>
              <a:pPr/>
              <a:t>11/21/2012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70FDBEB-F0C6-4945-85E5-3AB273F3063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C5C0C3F-72FC-4118-9C30-662FF5AA112E}" type="datetimeFigureOut">
              <a:rPr lang="en-US" smtClean="0"/>
              <a:pPr/>
              <a:t>11/21/2012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0FDBEB-F0C6-4945-85E5-3AB273F3063E}"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C5C0C3F-72FC-4118-9C30-662FF5AA112E}" type="datetimeFigureOut">
              <a:rPr lang="en-US" smtClean="0"/>
              <a:pPr/>
              <a:t>11/21/2012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0FDBEB-F0C6-4945-85E5-3AB273F3063E}"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C5C0C3F-72FC-4118-9C30-662FF5AA112E}" type="datetimeFigureOut">
              <a:rPr lang="en-US" smtClean="0"/>
              <a:pPr/>
              <a:t>11/21/2012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0FDBEB-F0C6-4945-85E5-3AB273F306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5C0C3F-72FC-4118-9C30-662FF5AA112E}" type="datetimeFigureOut">
              <a:rPr lang="en-US" smtClean="0"/>
              <a:pPr/>
              <a:t>11/21/2012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0FDBEB-F0C6-4945-85E5-3AB273F306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C5C0C3F-72FC-4118-9C30-662FF5AA112E}" type="datetimeFigureOut">
              <a:rPr lang="en-US" smtClean="0"/>
              <a:pPr/>
              <a:t>11/21/2012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0FDBEB-F0C6-4945-85E5-3AB273F3063E}"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C5C0C3F-72FC-4118-9C30-662FF5AA112E}" type="datetimeFigureOut">
              <a:rPr lang="en-US" smtClean="0"/>
              <a:pPr/>
              <a:t>11/21/2012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170FDBEB-F0C6-4945-85E5-3AB273F3063E}"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C5C0C3F-72FC-4118-9C30-662FF5AA112E}" type="datetimeFigureOut">
              <a:rPr lang="en-US" smtClean="0"/>
              <a:pPr/>
              <a:t>11/21/2012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70FDBEB-F0C6-4945-85E5-3AB273F306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salisbury.edu/counseling/new/7_critical_reading_strategies.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dl.dropbox.com/u/39740119/CAR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How to take your reading to the next level….</a:t>
            </a:r>
            <a:endParaRPr lang="en-US" dirty="0"/>
          </a:p>
        </p:txBody>
      </p:sp>
      <p:sp>
        <p:nvSpPr>
          <p:cNvPr id="2" name="Title 1"/>
          <p:cNvSpPr>
            <a:spLocks noGrp="1"/>
          </p:cNvSpPr>
          <p:nvPr>
            <p:ph type="ctrTitle"/>
          </p:nvPr>
        </p:nvSpPr>
        <p:spPr/>
        <p:txBody>
          <a:bodyPr>
            <a:normAutofit/>
          </a:bodyPr>
          <a:lstStyle/>
          <a:p>
            <a:r>
              <a:rPr lang="en-US" sz="6600" b="1" dirty="0" smtClean="0"/>
              <a:t>Critical Reading</a:t>
            </a:r>
            <a:endParaRPr lang="en-US" sz="6600" b="1" dirty="0"/>
          </a:p>
        </p:txBody>
      </p:sp>
      <p:sp>
        <p:nvSpPr>
          <p:cNvPr id="4" name="TextBox 3"/>
          <p:cNvSpPr txBox="1"/>
          <p:nvPr/>
        </p:nvSpPr>
        <p:spPr>
          <a:xfrm>
            <a:off x="1752600" y="6211669"/>
            <a:ext cx="5181600" cy="646331"/>
          </a:xfrm>
          <a:prstGeom prst="rect">
            <a:avLst/>
          </a:prstGeom>
          <a:noFill/>
        </p:spPr>
        <p:txBody>
          <a:bodyPr wrap="square" rtlCol="0">
            <a:spAutoFit/>
          </a:bodyPr>
          <a:lstStyle/>
          <a:p>
            <a:r>
              <a:rPr lang="en-US" dirty="0" smtClean="0"/>
              <a:t>Critical Reading Steps Modified from: </a:t>
            </a:r>
            <a:r>
              <a:rPr lang="en-US" dirty="0" smtClean="0">
                <a:hlinkClick r:id="rId2"/>
              </a:rPr>
              <a:t>Salisbury University: 7 Critical Reading Strategies</a:t>
            </a:r>
            <a:endParaRPr lang="en-US" dirty="0"/>
          </a:p>
        </p:txBody>
      </p:sp>
      <p:pic>
        <p:nvPicPr>
          <p:cNvPr id="2050" name="Picture 2" descr="C:\Users\Heather\AppData\Local\Microsoft\Windows\Temporary Internet Files\Content.IE5\19GY1TK0\MP900439370[1].jpg"/>
          <p:cNvPicPr>
            <a:picLocks noChangeAspect="1" noChangeArrowheads="1"/>
          </p:cNvPicPr>
          <p:nvPr/>
        </p:nvPicPr>
        <p:blipFill>
          <a:blip r:embed="rId3" cstate="print"/>
          <a:srcRect/>
          <a:stretch>
            <a:fillRect/>
          </a:stretch>
        </p:blipFill>
        <p:spPr bwMode="auto">
          <a:xfrm>
            <a:off x="2819400" y="3962400"/>
            <a:ext cx="3581400" cy="183184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In pairs, practice previewing today’s reading.  What did you find?</a:t>
            </a:r>
            <a:endParaRPr lang="en-US" dirty="0"/>
          </a:p>
        </p:txBody>
      </p:sp>
      <p:sp>
        <p:nvSpPr>
          <p:cNvPr id="3" name="Title 2"/>
          <p:cNvSpPr>
            <a:spLocks noGrp="1"/>
          </p:cNvSpPr>
          <p:nvPr>
            <p:ph type="ctrTitle"/>
          </p:nvPr>
        </p:nvSpPr>
        <p:spPr/>
        <p:txBody>
          <a:bodyPr/>
          <a:lstStyle/>
          <a:p>
            <a:r>
              <a:rPr lang="en-US" dirty="0" smtClean="0"/>
              <a:t>TRY IT</a:t>
            </a:r>
            <a:endParaRPr lang="en-US" dirty="0"/>
          </a:p>
        </p:txBody>
      </p:sp>
      <p:pic>
        <p:nvPicPr>
          <p:cNvPr id="6151" name="Picture 7" descr="C:\Users\Heather\AppData\Local\Microsoft\Windows\Temporary Internet Files\Content.IE5\19GY1TK0\MP900407016[1].jpg"/>
          <p:cNvPicPr>
            <a:picLocks noChangeAspect="1" noChangeArrowheads="1"/>
          </p:cNvPicPr>
          <p:nvPr/>
        </p:nvPicPr>
        <p:blipFill>
          <a:blip r:embed="rId2" cstate="print"/>
          <a:srcRect/>
          <a:stretch>
            <a:fillRect/>
          </a:stretch>
        </p:blipFill>
        <p:spPr bwMode="auto">
          <a:xfrm>
            <a:off x="3429000" y="4495800"/>
            <a:ext cx="2590800" cy="182760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554162"/>
          </a:xfrm>
        </p:spPr>
        <p:txBody>
          <a:bodyPr>
            <a:noAutofit/>
          </a:bodyPr>
          <a:lstStyle/>
          <a:p>
            <a:pPr algn="ctr"/>
            <a:r>
              <a:rPr lang="en-US" sz="4400" b="1" dirty="0" smtClean="0">
                <a:solidFill>
                  <a:schemeClr val="tx1"/>
                </a:solidFill>
              </a:rPr>
              <a:t>Read through the passage for the 1st time</a:t>
            </a:r>
            <a:endParaRPr lang="en-US" sz="4400" b="1" dirty="0">
              <a:solidFill>
                <a:schemeClr val="tx1"/>
              </a:solidFill>
            </a:endParaRPr>
          </a:p>
        </p:txBody>
      </p:sp>
      <p:sp>
        <p:nvSpPr>
          <p:cNvPr id="3" name="Content Placeholder 2"/>
          <p:cNvSpPr>
            <a:spLocks noGrp="1"/>
          </p:cNvSpPr>
          <p:nvPr>
            <p:ph sz="quarter" idx="1"/>
          </p:nvPr>
        </p:nvSpPr>
        <p:spPr>
          <a:xfrm>
            <a:off x="914400" y="2438400"/>
            <a:ext cx="7772400" cy="3581400"/>
          </a:xfrm>
        </p:spPr>
        <p:txBody>
          <a:bodyPr/>
          <a:lstStyle/>
          <a:p>
            <a:r>
              <a:rPr lang="en-US" dirty="0" smtClean="0"/>
              <a:t>Remember, when reading critically, you’ll usually want to read through a passage more than once.  Read the first time through just to get a sense of the overall content and shape of the passage.  Do not take notes.</a:t>
            </a:r>
          </a:p>
          <a:p>
            <a:r>
              <a:rPr lang="en-US" dirty="0" smtClean="0"/>
              <a:t>Today we will read completely through this passage fully two times.</a:t>
            </a:r>
            <a:endParaRPr lang="en-US" dirty="0"/>
          </a:p>
        </p:txBody>
      </p:sp>
      <p:pic>
        <p:nvPicPr>
          <p:cNvPr id="7170" name="Picture 2" descr="C:\Users\Heather\AppData\Local\Microsoft\Windows\Temporary Internet Files\Content.IE5\4QO0BJ2B\MC900440424[1].wmf"/>
          <p:cNvPicPr>
            <a:picLocks noChangeAspect="1" noChangeArrowheads="1"/>
          </p:cNvPicPr>
          <p:nvPr/>
        </p:nvPicPr>
        <p:blipFill>
          <a:blip r:embed="rId2" cstate="print"/>
          <a:srcRect/>
          <a:stretch>
            <a:fillRect/>
          </a:stretch>
        </p:blipFill>
        <p:spPr bwMode="auto">
          <a:xfrm>
            <a:off x="3581400" y="4876800"/>
            <a:ext cx="1827886" cy="1506017"/>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n-US" dirty="0" smtClean="0"/>
              <a:t>2) CONTEXTUALIZE: </a:t>
            </a:r>
            <a:br>
              <a:rPr lang="en-US" dirty="0" smtClean="0"/>
            </a:br>
            <a:r>
              <a:rPr lang="en-US" sz="2400" i="1" dirty="0" smtClean="0"/>
              <a:t>Placing a text in its historical, cultural, and biographical context</a:t>
            </a:r>
            <a:endParaRPr lang="en-US" sz="2400" i="1" dirty="0"/>
          </a:p>
        </p:txBody>
      </p:sp>
      <p:sp>
        <p:nvSpPr>
          <p:cNvPr id="3" name="Content Placeholder 2"/>
          <p:cNvSpPr>
            <a:spLocks noGrp="1"/>
          </p:cNvSpPr>
          <p:nvPr>
            <p:ph sz="quarter" idx="1"/>
          </p:nvPr>
        </p:nvSpPr>
        <p:spPr>
          <a:xfrm>
            <a:off x="914400" y="1447800"/>
            <a:ext cx="7772400" cy="4876800"/>
          </a:xfrm>
        </p:spPr>
        <p:style>
          <a:lnRef idx="1">
            <a:schemeClr val="accent5"/>
          </a:lnRef>
          <a:fillRef idx="2">
            <a:schemeClr val="accent5"/>
          </a:fillRef>
          <a:effectRef idx="1">
            <a:schemeClr val="accent5"/>
          </a:effectRef>
          <a:fontRef idx="minor">
            <a:schemeClr val="dk1"/>
          </a:fontRef>
        </p:style>
        <p:txBody>
          <a:bodyPr>
            <a:normAutofit/>
          </a:bodyPr>
          <a:lstStyle/>
          <a:p>
            <a:pPr marL="514350" indent="-514350">
              <a:buNone/>
            </a:pPr>
            <a:r>
              <a:rPr lang="en-US" sz="3200" dirty="0" smtClean="0"/>
              <a:t>	</a:t>
            </a:r>
          </a:p>
          <a:p>
            <a:pPr marL="514350" indent="-514350">
              <a:buNone/>
            </a:pPr>
            <a:r>
              <a:rPr lang="en-US" sz="3200" dirty="0" smtClean="0"/>
              <a:t>	</a:t>
            </a:r>
          </a:p>
          <a:p>
            <a:pPr marL="514350" indent="-514350">
              <a:buNone/>
            </a:pPr>
            <a:r>
              <a:rPr lang="en-US" sz="3200" dirty="0" smtClean="0"/>
              <a:t>	</a:t>
            </a:r>
          </a:p>
          <a:p>
            <a:pPr marL="514350" indent="-514350">
              <a:buNone/>
            </a:pPr>
            <a:r>
              <a:rPr lang="en-US" sz="3200" dirty="0" smtClean="0"/>
              <a:t>	</a:t>
            </a:r>
            <a:r>
              <a:rPr lang="en-US" dirty="0" smtClean="0"/>
              <a:t>When you read a text, you read it through the lens of your own experience. Your understanding of the words on the page and their significance is informed by what you have come to know and value from living in a particular time and place. But the texts you read were all written in the past, sometimes in a radically different time and place. </a:t>
            </a:r>
          </a:p>
        </p:txBody>
      </p:sp>
      <p:pic>
        <p:nvPicPr>
          <p:cNvPr id="8194" name="Picture 2" descr="C:\Users\Heather\AppData\Local\Microsoft\Windows\Temporary Internet Files\Content.IE5\4QO0BJ2B\MP900444283[1].jpg"/>
          <p:cNvPicPr>
            <a:picLocks noChangeAspect="1" noChangeArrowheads="1"/>
          </p:cNvPicPr>
          <p:nvPr/>
        </p:nvPicPr>
        <p:blipFill>
          <a:blip r:embed="rId2" cstate="print"/>
          <a:srcRect/>
          <a:stretch>
            <a:fillRect/>
          </a:stretch>
        </p:blipFill>
        <p:spPr bwMode="auto">
          <a:xfrm>
            <a:off x="3962400" y="1600200"/>
            <a:ext cx="1447800" cy="11430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n-US" dirty="0" smtClean="0"/>
              <a:t>2) CONTEXTUALIZE: </a:t>
            </a:r>
            <a:br>
              <a:rPr lang="en-US" dirty="0" smtClean="0"/>
            </a:br>
            <a:r>
              <a:rPr lang="en-US" sz="2400" i="1" dirty="0" smtClean="0"/>
              <a:t>Placing a text in its historical, cultural, and biographical context</a:t>
            </a:r>
            <a:endParaRPr lang="en-US" sz="2400" i="1" dirty="0"/>
          </a:p>
        </p:txBody>
      </p:sp>
      <p:sp>
        <p:nvSpPr>
          <p:cNvPr id="3" name="Content Placeholder 2"/>
          <p:cNvSpPr>
            <a:spLocks noGrp="1"/>
          </p:cNvSpPr>
          <p:nvPr>
            <p:ph sz="quarter" idx="1"/>
          </p:nvPr>
        </p:nvSpPr>
        <p:spPr>
          <a:xfrm>
            <a:off x="914400" y="1447800"/>
            <a:ext cx="7772400" cy="4876800"/>
          </a:xfrm>
        </p:spPr>
        <p:style>
          <a:lnRef idx="1">
            <a:schemeClr val="accent5"/>
          </a:lnRef>
          <a:fillRef idx="2">
            <a:schemeClr val="accent5"/>
          </a:fillRef>
          <a:effectRef idx="1">
            <a:schemeClr val="accent5"/>
          </a:effectRef>
          <a:fontRef idx="minor">
            <a:schemeClr val="dk1"/>
          </a:fontRef>
        </p:style>
        <p:txBody>
          <a:bodyPr>
            <a:normAutofit/>
          </a:bodyPr>
          <a:lstStyle/>
          <a:p>
            <a:pPr marL="514350" indent="-514350">
              <a:buNone/>
            </a:pPr>
            <a:r>
              <a:rPr lang="en-US" sz="3200" dirty="0" smtClean="0"/>
              <a:t>	</a:t>
            </a:r>
          </a:p>
          <a:p>
            <a:pPr marL="514350" indent="-514350">
              <a:buNone/>
            </a:pPr>
            <a:r>
              <a:rPr lang="en-US" sz="3200" dirty="0" smtClean="0"/>
              <a:t>	</a:t>
            </a:r>
          </a:p>
          <a:p>
            <a:pPr marL="514350" indent="-514350">
              <a:buNone/>
            </a:pPr>
            <a:r>
              <a:rPr lang="en-US" sz="3200" dirty="0" smtClean="0"/>
              <a:t>	</a:t>
            </a:r>
          </a:p>
          <a:p>
            <a:pPr marL="514350" indent="-514350">
              <a:buNone/>
            </a:pPr>
            <a:r>
              <a:rPr lang="en-US" sz="3200" dirty="0" smtClean="0"/>
              <a:t>	</a:t>
            </a:r>
            <a:r>
              <a:rPr lang="en-US" dirty="0" smtClean="0"/>
              <a:t>Ask yourself:</a:t>
            </a:r>
          </a:p>
          <a:p>
            <a:pPr marL="514350" indent="-514350">
              <a:buAutoNum type="arabicParenR"/>
            </a:pPr>
            <a:r>
              <a:rPr lang="en-US" dirty="0" smtClean="0">
                <a:solidFill>
                  <a:srgbClr val="FF0000"/>
                </a:solidFill>
              </a:rPr>
              <a:t>When</a:t>
            </a:r>
            <a:r>
              <a:rPr lang="en-US" dirty="0" smtClean="0"/>
              <a:t> </a:t>
            </a:r>
            <a:r>
              <a:rPr lang="en-US" dirty="0" smtClean="0"/>
              <a:t>do the events in the </a:t>
            </a:r>
            <a:r>
              <a:rPr lang="en-US" dirty="0" smtClean="0"/>
              <a:t>the reading take place?</a:t>
            </a:r>
          </a:p>
          <a:p>
            <a:pPr marL="514350" indent="-514350">
              <a:buAutoNum type="arabicParenR"/>
            </a:pPr>
            <a:r>
              <a:rPr lang="en-US" dirty="0" smtClean="0">
                <a:solidFill>
                  <a:srgbClr val="FF0000"/>
                </a:solidFill>
              </a:rPr>
              <a:t>Where</a:t>
            </a:r>
            <a:r>
              <a:rPr lang="en-US" dirty="0" smtClean="0"/>
              <a:t> </a:t>
            </a:r>
            <a:r>
              <a:rPr lang="en-US" dirty="0" smtClean="0"/>
              <a:t>do the events in </a:t>
            </a:r>
            <a:r>
              <a:rPr lang="en-US" dirty="0" smtClean="0"/>
              <a:t>the reading take place?</a:t>
            </a:r>
          </a:p>
          <a:p>
            <a:pPr marL="514350" indent="-514350">
              <a:buAutoNum type="arabicParenR"/>
            </a:pPr>
            <a:r>
              <a:rPr lang="en-US" dirty="0" smtClean="0">
                <a:solidFill>
                  <a:srgbClr val="FF0000"/>
                </a:solidFill>
              </a:rPr>
              <a:t>How</a:t>
            </a:r>
            <a:r>
              <a:rPr lang="en-US" dirty="0" smtClean="0"/>
              <a:t> might the </a:t>
            </a:r>
            <a:r>
              <a:rPr lang="en-US" dirty="0" smtClean="0"/>
              <a:t>people </a:t>
            </a:r>
            <a:r>
              <a:rPr lang="en-US" dirty="0" smtClean="0"/>
              <a:t>I’m reading about </a:t>
            </a:r>
            <a:r>
              <a:rPr lang="en-US" dirty="0" smtClean="0"/>
              <a:t>have </a:t>
            </a:r>
            <a:r>
              <a:rPr lang="en-US" dirty="0" smtClean="0">
                <a:solidFill>
                  <a:srgbClr val="FF0000"/>
                </a:solidFill>
              </a:rPr>
              <a:t>similar</a:t>
            </a:r>
            <a:r>
              <a:rPr lang="en-US" dirty="0" smtClean="0"/>
              <a:t> or </a:t>
            </a:r>
            <a:r>
              <a:rPr lang="en-US" dirty="0" smtClean="0">
                <a:solidFill>
                  <a:srgbClr val="FF0000"/>
                </a:solidFill>
              </a:rPr>
              <a:t>different </a:t>
            </a:r>
            <a:r>
              <a:rPr lang="en-US" dirty="0" smtClean="0">
                <a:solidFill>
                  <a:srgbClr val="FF0000"/>
                </a:solidFill>
              </a:rPr>
              <a:t>experiences </a:t>
            </a:r>
            <a:r>
              <a:rPr lang="en-US" dirty="0" smtClean="0"/>
              <a:t>than my own?</a:t>
            </a:r>
          </a:p>
        </p:txBody>
      </p:sp>
      <p:pic>
        <p:nvPicPr>
          <p:cNvPr id="8194" name="Picture 2" descr="C:\Users\Heather\AppData\Local\Microsoft\Windows\Temporary Internet Files\Content.IE5\4QO0BJ2B\MP900444283[1].jpg"/>
          <p:cNvPicPr>
            <a:picLocks noChangeAspect="1" noChangeArrowheads="1"/>
          </p:cNvPicPr>
          <p:nvPr/>
        </p:nvPicPr>
        <p:blipFill>
          <a:blip r:embed="rId2" cstate="print"/>
          <a:srcRect/>
          <a:stretch>
            <a:fillRect/>
          </a:stretch>
        </p:blipFill>
        <p:spPr bwMode="auto">
          <a:xfrm>
            <a:off x="3962400" y="1600200"/>
            <a:ext cx="1447800" cy="1143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533400" y="3200400"/>
            <a:ext cx="8077200" cy="3276600"/>
          </a:xfrm>
        </p:spPr>
        <p:txBody>
          <a:bodyPr>
            <a:normAutofit/>
          </a:bodyPr>
          <a:lstStyle/>
          <a:p>
            <a:pPr marL="514350" indent="-514350"/>
            <a:r>
              <a:rPr lang="en-US" dirty="0" smtClean="0">
                <a:solidFill>
                  <a:srgbClr val="002060"/>
                </a:solidFill>
              </a:rPr>
              <a:t>In pairs, practice </a:t>
            </a:r>
            <a:r>
              <a:rPr lang="en-US" b="1" dirty="0" smtClean="0">
                <a:solidFill>
                  <a:srgbClr val="002060"/>
                </a:solidFill>
              </a:rPr>
              <a:t>Contextualizing</a:t>
            </a:r>
            <a:r>
              <a:rPr lang="en-US" dirty="0" smtClean="0">
                <a:solidFill>
                  <a:srgbClr val="002060"/>
                </a:solidFill>
              </a:rPr>
              <a:t> today’s reading. </a:t>
            </a:r>
          </a:p>
          <a:p>
            <a:pPr marL="514350" indent="-514350" algn="l">
              <a:buAutoNum type="arabicParenR"/>
            </a:pPr>
            <a:r>
              <a:rPr lang="en-US" dirty="0" smtClean="0">
                <a:solidFill>
                  <a:srgbClr val="FF0000"/>
                </a:solidFill>
                <a:latin typeface="Aharoni" pitchFamily="2" charset="-79"/>
                <a:cs typeface="Aharoni" pitchFamily="2" charset="-79"/>
              </a:rPr>
              <a:t>When</a:t>
            </a:r>
            <a:r>
              <a:rPr lang="en-US" dirty="0" smtClean="0">
                <a:latin typeface="Aharoni" pitchFamily="2" charset="-79"/>
                <a:cs typeface="Aharoni" pitchFamily="2" charset="-79"/>
              </a:rPr>
              <a:t> </a:t>
            </a:r>
            <a:r>
              <a:rPr lang="en-US" dirty="0" smtClean="0">
                <a:latin typeface="Aharoni" pitchFamily="2" charset="-79"/>
                <a:cs typeface="Aharoni" pitchFamily="2" charset="-79"/>
              </a:rPr>
              <a:t>do </a:t>
            </a:r>
            <a:r>
              <a:rPr lang="en-US" dirty="0" smtClean="0">
                <a:latin typeface="Aharoni" pitchFamily="2" charset="-79"/>
                <a:cs typeface="Aharoni" pitchFamily="2" charset="-79"/>
              </a:rPr>
              <a:t>the </a:t>
            </a:r>
            <a:r>
              <a:rPr lang="en-US" dirty="0" smtClean="0">
                <a:latin typeface="Aharoni" pitchFamily="2" charset="-79"/>
                <a:cs typeface="Aharoni" pitchFamily="2" charset="-79"/>
              </a:rPr>
              <a:t>events in the reading </a:t>
            </a:r>
            <a:r>
              <a:rPr lang="en-US" dirty="0" smtClean="0">
                <a:latin typeface="Aharoni" pitchFamily="2" charset="-79"/>
                <a:cs typeface="Aharoni" pitchFamily="2" charset="-79"/>
              </a:rPr>
              <a:t>take place?</a:t>
            </a:r>
          </a:p>
          <a:p>
            <a:pPr marL="514350" indent="-514350" algn="l">
              <a:buAutoNum type="arabicParenR"/>
            </a:pPr>
            <a:r>
              <a:rPr lang="en-US" dirty="0" smtClean="0">
                <a:solidFill>
                  <a:srgbClr val="FF0000"/>
                </a:solidFill>
                <a:latin typeface="Aharoni" pitchFamily="2" charset="-79"/>
                <a:cs typeface="Aharoni" pitchFamily="2" charset="-79"/>
              </a:rPr>
              <a:t>Where</a:t>
            </a:r>
            <a:r>
              <a:rPr lang="en-US" dirty="0" smtClean="0">
                <a:latin typeface="Aharoni" pitchFamily="2" charset="-79"/>
                <a:cs typeface="Aharoni" pitchFamily="2" charset="-79"/>
              </a:rPr>
              <a:t> </a:t>
            </a:r>
            <a:r>
              <a:rPr lang="en-US" sz="2400" dirty="0" smtClean="0">
                <a:latin typeface="Aharoni" pitchFamily="2" charset="-79"/>
                <a:cs typeface="Aharoni" pitchFamily="2" charset="-79"/>
              </a:rPr>
              <a:t>do the events in </a:t>
            </a:r>
            <a:r>
              <a:rPr lang="en-US" sz="2400" dirty="0" smtClean="0">
                <a:latin typeface="Aharoni" pitchFamily="2" charset="-79"/>
                <a:cs typeface="Aharoni" pitchFamily="2" charset="-79"/>
              </a:rPr>
              <a:t>the reading take place?</a:t>
            </a:r>
          </a:p>
          <a:p>
            <a:pPr marL="514350" indent="-514350" algn="l">
              <a:buAutoNum type="arabicParenR"/>
            </a:pPr>
            <a:r>
              <a:rPr lang="en-US" dirty="0" smtClean="0">
                <a:solidFill>
                  <a:srgbClr val="FF0000"/>
                </a:solidFill>
                <a:latin typeface="Aharoni" pitchFamily="2" charset="-79"/>
                <a:cs typeface="Aharoni" pitchFamily="2" charset="-79"/>
              </a:rPr>
              <a:t>How</a:t>
            </a:r>
            <a:r>
              <a:rPr lang="en-US" dirty="0" smtClean="0">
                <a:latin typeface="Aharoni" pitchFamily="2" charset="-79"/>
                <a:cs typeface="Aharoni" pitchFamily="2" charset="-79"/>
              </a:rPr>
              <a:t> might the </a:t>
            </a:r>
            <a:r>
              <a:rPr lang="en-US" dirty="0" smtClean="0">
                <a:latin typeface="Aharoni" pitchFamily="2" charset="-79"/>
                <a:cs typeface="Aharoni" pitchFamily="2" charset="-79"/>
              </a:rPr>
              <a:t>people </a:t>
            </a:r>
            <a:r>
              <a:rPr lang="en-US" dirty="0" smtClean="0">
                <a:latin typeface="Aharoni" pitchFamily="2" charset="-79"/>
                <a:cs typeface="Aharoni" pitchFamily="2" charset="-79"/>
              </a:rPr>
              <a:t>I’m reading about have </a:t>
            </a:r>
            <a:r>
              <a:rPr lang="en-US" dirty="0" smtClean="0">
                <a:solidFill>
                  <a:srgbClr val="FF0000"/>
                </a:solidFill>
                <a:latin typeface="Aharoni" pitchFamily="2" charset="-79"/>
                <a:cs typeface="Aharoni" pitchFamily="2" charset="-79"/>
              </a:rPr>
              <a:t>similar</a:t>
            </a:r>
            <a:r>
              <a:rPr lang="en-US" dirty="0" smtClean="0">
                <a:latin typeface="Aharoni" pitchFamily="2" charset="-79"/>
                <a:cs typeface="Aharoni" pitchFamily="2" charset="-79"/>
              </a:rPr>
              <a:t> </a:t>
            </a:r>
            <a:r>
              <a:rPr lang="en-US" dirty="0" smtClean="0">
                <a:latin typeface="Aharoni" pitchFamily="2" charset="-79"/>
                <a:cs typeface="Aharoni" pitchFamily="2" charset="-79"/>
              </a:rPr>
              <a:t>or </a:t>
            </a:r>
            <a:r>
              <a:rPr lang="en-US" dirty="0" smtClean="0">
                <a:solidFill>
                  <a:srgbClr val="FF0000"/>
                </a:solidFill>
                <a:latin typeface="Aharoni" pitchFamily="2" charset="-79"/>
                <a:cs typeface="Aharoni" pitchFamily="2" charset="-79"/>
              </a:rPr>
              <a:t>different </a:t>
            </a:r>
            <a:r>
              <a:rPr lang="en-US" dirty="0" smtClean="0">
                <a:solidFill>
                  <a:srgbClr val="FF0000"/>
                </a:solidFill>
                <a:latin typeface="Aharoni" pitchFamily="2" charset="-79"/>
                <a:cs typeface="Aharoni" pitchFamily="2" charset="-79"/>
              </a:rPr>
              <a:t>experiences </a:t>
            </a:r>
            <a:r>
              <a:rPr lang="en-US" dirty="0" smtClean="0">
                <a:latin typeface="Aharoni" pitchFamily="2" charset="-79"/>
                <a:cs typeface="Aharoni" pitchFamily="2" charset="-79"/>
              </a:rPr>
              <a:t>than my own?</a:t>
            </a:r>
          </a:p>
          <a:p>
            <a:endParaRPr lang="en-US" dirty="0"/>
          </a:p>
        </p:txBody>
      </p:sp>
      <p:sp>
        <p:nvSpPr>
          <p:cNvPr id="3" name="Title 2"/>
          <p:cNvSpPr>
            <a:spLocks noGrp="1"/>
          </p:cNvSpPr>
          <p:nvPr>
            <p:ph type="ctrTitle"/>
          </p:nvPr>
        </p:nvSpPr>
        <p:spPr/>
        <p:txBody>
          <a:bodyPr/>
          <a:lstStyle/>
          <a:p>
            <a:r>
              <a:rPr lang="en-US" dirty="0" smtClean="0"/>
              <a:t>TRY IT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n-US" dirty="0" smtClean="0"/>
              <a:t>3) QUESTIONING: </a:t>
            </a:r>
            <a:br>
              <a:rPr lang="en-US" dirty="0" smtClean="0"/>
            </a:br>
            <a:r>
              <a:rPr lang="en-US" sz="2400" i="1" dirty="0" smtClean="0"/>
              <a:t>Asking questions to understand and remember</a:t>
            </a:r>
            <a:endParaRPr lang="en-US" sz="2400" i="1" dirty="0"/>
          </a:p>
        </p:txBody>
      </p:sp>
      <p:sp>
        <p:nvSpPr>
          <p:cNvPr id="3" name="Content Placeholder 2"/>
          <p:cNvSpPr>
            <a:spLocks noGrp="1"/>
          </p:cNvSpPr>
          <p:nvPr>
            <p:ph sz="quarter" idx="1"/>
          </p:nvPr>
        </p:nvSpPr>
        <p:spPr>
          <a:xfrm>
            <a:off x="914400" y="1447800"/>
            <a:ext cx="7772400" cy="4953000"/>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514350" indent="-514350"/>
            <a:r>
              <a:rPr lang="en-US" sz="2800" dirty="0" smtClean="0"/>
              <a:t>As students, you are used to </a:t>
            </a:r>
            <a:r>
              <a:rPr lang="en-US" sz="2800" i="1" dirty="0" smtClean="0"/>
              <a:t>teachers</a:t>
            </a:r>
            <a:r>
              <a:rPr lang="en-US" sz="2800" dirty="0" smtClean="0"/>
              <a:t> asking you questions about your reading. These questions are designed to help you understand a reading and respond to it more fully. </a:t>
            </a:r>
          </a:p>
          <a:p>
            <a:pPr marL="514350" indent="-514350">
              <a:buNone/>
            </a:pPr>
            <a:endParaRPr lang="en-US" sz="2800" dirty="0" smtClean="0"/>
          </a:p>
          <a:p>
            <a:pPr marL="514350" indent="-514350">
              <a:buNone/>
            </a:pPr>
            <a:endParaRPr lang="en-US" sz="2800" dirty="0" smtClean="0"/>
          </a:p>
          <a:p>
            <a:pPr marL="514350" indent="-514350"/>
            <a:r>
              <a:rPr lang="en-US" sz="2800" dirty="0" smtClean="0"/>
              <a:t>When you need to understand and use new information though it is most beneficial if </a:t>
            </a:r>
            <a:r>
              <a:rPr lang="en-US" sz="2800" b="1" dirty="0" smtClean="0">
                <a:latin typeface="Aharoni" pitchFamily="2" charset="-79"/>
                <a:cs typeface="Aharoni" pitchFamily="2" charset="-79"/>
              </a:rPr>
              <a:t>you</a:t>
            </a:r>
            <a:r>
              <a:rPr lang="en-US" sz="2800" dirty="0" smtClean="0">
                <a:latin typeface="Aharoni" pitchFamily="2" charset="-79"/>
                <a:cs typeface="Aharoni" pitchFamily="2" charset="-79"/>
              </a:rPr>
              <a:t> write the questions, as you read the text. </a:t>
            </a:r>
          </a:p>
          <a:p>
            <a:pPr marL="514350" indent="-514350">
              <a:buNone/>
            </a:pPr>
            <a:endParaRPr lang="en-US" sz="2800" dirty="0" smtClean="0"/>
          </a:p>
          <a:p>
            <a:pPr marL="514350" indent="-514350">
              <a:buNone/>
            </a:pPr>
            <a:r>
              <a:rPr lang="en-US" sz="2800" dirty="0" smtClean="0"/>
              <a:t>	</a:t>
            </a:r>
          </a:p>
        </p:txBody>
      </p:sp>
      <p:pic>
        <p:nvPicPr>
          <p:cNvPr id="10243" name="Picture 3" descr="C:\Users\Heather\AppData\Local\Microsoft\Windows\Temporary Internet Files\Content.IE5\4QO0BJ2B\MC900441498[1].png"/>
          <p:cNvPicPr>
            <a:picLocks noChangeAspect="1" noChangeArrowheads="1"/>
          </p:cNvPicPr>
          <p:nvPr/>
        </p:nvPicPr>
        <p:blipFill>
          <a:blip r:embed="rId2" cstate="print"/>
          <a:srcRect/>
          <a:stretch>
            <a:fillRect/>
          </a:stretch>
        </p:blipFill>
        <p:spPr bwMode="auto">
          <a:xfrm>
            <a:off x="4419600" y="2667000"/>
            <a:ext cx="1219201" cy="10668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n-US" dirty="0" smtClean="0"/>
              <a:t>3) QUESTIONING: </a:t>
            </a:r>
            <a:br>
              <a:rPr lang="en-US" dirty="0" smtClean="0"/>
            </a:br>
            <a:r>
              <a:rPr lang="en-US" sz="2400" i="1" dirty="0" smtClean="0"/>
              <a:t>Asking questions to understand and remember</a:t>
            </a:r>
            <a:endParaRPr lang="en-US" sz="2400" i="1" dirty="0"/>
          </a:p>
        </p:txBody>
      </p:sp>
      <p:sp>
        <p:nvSpPr>
          <p:cNvPr id="3" name="Content Placeholder 2"/>
          <p:cNvSpPr>
            <a:spLocks noGrp="1"/>
          </p:cNvSpPr>
          <p:nvPr>
            <p:ph sz="quarter" idx="1"/>
          </p:nvPr>
        </p:nvSpPr>
        <p:spPr>
          <a:xfrm>
            <a:off x="914400" y="1447800"/>
            <a:ext cx="7772400" cy="4953000"/>
          </a:xfrm>
        </p:spPr>
        <p:style>
          <a:lnRef idx="1">
            <a:schemeClr val="accent5"/>
          </a:lnRef>
          <a:fillRef idx="2">
            <a:schemeClr val="accent5"/>
          </a:fillRef>
          <a:effectRef idx="1">
            <a:schemeClr val="accent5"/>
          </a:effectRef>
          <a:fontRef idx="minor">
            <a:schemeClr val="dk1"/>
          </a:fontRef>
        </p:style>
        <p:txBody>
          <a:bodyPr>
            <a:normAutofit/>
          </a:bodyPr>
          <a:lstStyle/>
          <a:p>
            <a:pPr marL="514350" indent="-514350">
              <a:buNone/>
            </a:pPr>
            <a:endParaRPr lang="en-US" sz="2800" dirty="0" smtClean="0"/>
          </a:p>
          <a:p>
            <a:pPr marL="514350" indent="-514350">
              <a:buNone/>
            </a:pPr>
            <a:r>
              <a:rPr lang="en-US" sz="2800" dirty="0" smtClean="0"/>
              <a:t>	</a:t>
            </a:r>
          </a:p>
          <a:p>
            <a:pPr marL="514350" indent="-514350"/>
            <a:r>
              <a:rPr lang="en-US" sz="2800" dirty="0" smtClean="0"/>
              <a:t>With this strategy, you can write questions any time, but in difficult academic readings, you will understand the material better and remember it longer if you write a question for every paragraph or brief section. </a:t>
            </a:r>
            <a:r>
              <a:rPr lang="en-US" sz="2800" b="1" dirty="0" smtClean="0">
                <a:solidFill>
                  <a:srgbClr val="FF0000"/>
                </a:solidFill>
              </a:rPr>
              <a:t>Each question should focus on a main idea</a:t>
            </a:r>
            <a:r>
              <a:rPr lang="en-US" sz="2800" dirty="0" smtClean="0"/>
              <a:t>, not on illustrations or details, and each should be expressed in your own words, not just copied from parts of the paragraph. </a:t>
            </a:r>
            <a:r>
              <a:rPr lang="en-US" sz="2800" b="1" dirty="0" smtClean="0"/>
              <a:t> </a:t>
            </a:r>
            <a:endParaRPr lang="en-US" sz="2800" dirty="0" smtClean="0"/>
          </a:p>
        </p:txBody>
      </p:sp>
      <p:pic>
        <p:nvPicPr>
          <p:cNvPr id="10243" name="Picture 3" descr="C:\Users\Heather\AppData\Local\Microsoft\Windows\Temporary Internet Files\Content.IE5\4QO0BJ2B\MC900441498[1].png"/>
          <p:cNvPicPr>
            <a:picLocks noChangeAspect="1" noChangeArrowheads="1"/>
          </p:cNvPicPr>
          <p:nvPr/>
        </p:nvPicPr>
        <p:blipFill>
          <a:blip r:embed="rId2" cstate="print"/>
          <a:srcRect/>
          <a:stretch>
            <a:fillRect/>
          </a:stretch>
        </p:blipFill>
        <p:spPr bwMode="auto">
          <a:xfrm>
            <a:off x="4343400" y="1524000"/>
            <a:ext cx="1219201" cy="10668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b="1" dirty="0" smtClean="0">
                <a:solidFill>
                  <a:schemeClr val="tx1"/>
                </a:solidFill>
              </a:rPr>
              <a:t>Read through the passage a 2nd time</a:t>
            </a:r>
            <a:r>
              <a:rPr lang="en-US" dirty="0" smtClean="0"/>
              <a:t>. In pairs, practice </a:t>
            </a:r>
            <a:r>
              <a:rPr lang="en-US" b="1" dirty="0" smtClean="0"/>
              <a:t>Questioning</a:t>
            </a:r>
            <a:r>
              <a:rPr lang="en-US" dirty="0" smtClean="0"/>
              <a:t> today’s reading.  What questions do you have about the reading? After each section, write a question.</a:t>
            </a:r>
            <a:endParaRPr lang="en-US" dirty="0"/>
          </a:p>
        </p:txBody>
      </p:sp>
      <p:sp>
        <p:nvSpPr>
          <p:cNvPr id="3" name="Title 2"/>
          <p:cNvSpPr>
            <a:spLocks noGrp="1"/>
          </p:cNvSpPr>
          <p:nvPr>
            <p:ph type="ctrTitle"/>
          </p:nvPr>
        </p:nvSpPr>
        <p:spPr/>
        <p:txBody>
          <a:bodyPr/>
          <a:lstStyle/>
          <a:p>
            <a:r>
              <a:rPr lang="en-US" dirty="0" smtClean="0"/>
              <a:t>TRY IT</a:t>
            </a:r>
            <a:endParaRPr lang="en-US" dirty="0"/>
          </a:p>
        </p:txBody>
      </p:sp>
      <p:pic>
        <p:nvPicPr>
          <p:cNvPr id="11266" name="Picture 2" descr="C:\Users\Heather\AppData\Local\Microsoft\Windows\Temporary Internet Files\Content.IE5\VMJKR9D6\MC900441902[1].wmf"/>
          <p:cNvPicPr>
            <a:picLocks noChangeAspect="1" noChangeArrowheads="1"/>
          </p:cNvPicPr>
          <p:nvPr/>
        </p:nvPicPr>
        <p:blipFill>
          <a:blip r:embed="rId2" cstate="print"/>
          <a:srcRect/>
          <a:stretch>
            <a:fillRect/>
          </a:stretch>
        </p:blipFill>
        <p:spPr bwMode="auto">
          <a:xfrm>
            <a:off x="4038600" y="4648200"/>
            <a:ext cx="1520825" cy="179705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n-US" dirty="0" smtClean="0"/>
              <a:t>4) IDENTIFYING MAIN IDEAS: </a:t>
            </a:r>
            <a:br>
              <a:rPr lang="en-US" dirty="0" smtClean="0"/>
            </a:br>
            <a:r>
              <a:rPr lang="en-US" sz="2400" i="1" dirty="0" smtClean="0"/>
              <a:t>Identifying the main ideas and then restating them in your own words</a:t>
            </a:r>
            <a:endParaRPr lang="en-US" sz="2400" i="1" dirty="0"/>
          </a:p>
        </p:txBody>
      </p:sp>
      <p:sp>
        <p:nvSpPr>
          <p:cNvPr id="3" name="Content Placeholder 2"/>
          <p:cNvSpPr>
            <a:spLocks noGrp="1"/>
          </p:cNvSpPr>
          <p:nvPr>
            <p:ph sz="quarter" idx="1"/>
          </p:nvPr>
        </p:nvSpPr>
        <p:spPr>
          <a:xfrm>
            <a:off x="914400" y="1447800"/>
            <a:ext cx="7772400" cy="4800600"/>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514350" indent="-514350">
              <a:buNone/>
            </a:pPr>
            <a:r>
              <a:rPr lang="en-US" sz="2400" dirty="0" smtClean="0"/>
              <a:t>	</a:t>
            </a:r>
          </a:p>
          <a:p>
            <a:r>
              <a:rPr lang="en-US" sz="2000" b="1" dirty="0" smtClean="0"/>
              <a:t>Outlining</a:t>
            </a:r>
            <a:r>
              <a:rPr lang="en-US" sz="2000" dirty="0" smtClean="0"/>
              <a:t> and </a:t>
            </a:r>
            <a:r>
              <a:rPr lang="en-US" sz="2000" b="1" dirty="0" smtClean="0"/>
              <a:t>summarizin</a:t>
            </a:r>
            <a:r>
              <a:rPr lang="en-US" sz="2000" dirty="0" smtClean="0"/>
              <a:t>g are especially helpful strategies for understanding the content and structure of a reading selection. </a:t>
            </a:r>
          </a:p>
          <a:p>
            <a:pPr>
              <a:buNone/>
            </a:pPr>
            <a:endParaRPr lang="en-US" sz="2000" dirty="0" smtClean="0"/>
          </a:p>
          <a:p>
            <a:r>
              <a:rPr lang="en-US" sz="2000" u="sng" dirty="0" smtClean="0">
                <a:solidFill>
                  <a:srgbClr val="002060"/>
                </a:solidFill>
                <a:latin typeface="Arial Black" pitchFamily="34" charset="0"/>
              </a:rPr>
              <a:t>Outlining</a:t>
            </a:r>
            <a:r>
              <a:rPr lang="en-US" sz="2000" dirty="0" smtClean="0">
                <a:solidFill>
                  <a:srgbClr val="002060"/>
                </a:solidFill>
                <a:latin typeface="Arial Black" pitchFamily="34" charset="0"/>
              </a:rPr>
              <a:t> reveals the basic structure of the text</a:t>
            </a:r>
            <a:endParaRPr lang="en-US" sz="2000" dirty="0" smtClean="0"/>
          </a:p>
          <a:p>
            <a:pPr>
              <a:buNone/>
            </a:pPr>
            <a:endParaRPr lang="en-US" sz="2000" dirty="0" smtClean="0"/>
          </a:p>
          <a:p>
            <a:r>
              <a:rPr lang="en-US" sz="2000" u="sng" dirty="0" smtClean="0">
                <a:solidFill>
                  <a:srgbClr val="00B050"/>
                </a:solidFill>
                <a:latin typeface="Arial Black" pitchFamily="34" charset="0"/>
              </a:rPr>
              <a:t>Summarizing</a:t>
            </a:r>
            <a:r>
              <a:rPr lang="en-US" sz="2000" dirty="0" smtClean="0">
                <a:solidFill>
                  <a:srgbClr val="00B050"/>
                </a:solidFill>
                <a:latin typeface="Arial Black" pitchFamily="34" charset="0"/>
              </a:rPr>
              <a:t> restates a selection's main argument in brief</a:t>
            </a:r>
            <a:r>
              <a:rPr lang="en-US" sz="2000" dirty="0" smtClean="0"/>
              <a:t>, often in paragraph format </a:t>
            </a:r>
          </a:p>
          <a:p>
            <a:pPr>
              <a:buNone/>
            </a:pPr>
            <a:endParaRPr lang="en-US" sz="2000" dirty="0" smtClean="0"/>
          </a:p>
          <a:p>
            <a:r>
              <a:rPr lang="en-US" sz="2000" dirty="0" smtClean="0"/>
              <a:t>The key to both outlining and summarizing is </a:t>
            </a:r>
            <a:r>
              <a:rPr lang="en-US" sz="2000" dirty="0" smtClean="0">
                <a:latin typeface="Aharoni" pitchFamily="2" charset="-79"/>
                <a:cs typeface="Aharoni" pitchFamily="2" charset="-79"/>
              </a:rPr>
              <a:t>being able to distinguish between the main ideas and the supporting ideas and examples</a:t>
            </a:r>
            <a:r>
              <a:rPr lang="en-US" sz="2000" dirty="0" smtClean="0"/>
              <a:t>. The main ideas form the backbone, the strand that holds the various parts and pieces of the text together. Outlining the main ideas helps you to discover this structure. </a:t>
            </a:r>
          </a:p>
        </p:txBody>
      </p:sp>
      <p:pic>
        <p:nvPicPr>
          <p:cNvPr id="14338" name="Picture 2" descr="C:\Users\Heather\AppData\Local\Microsoft\Windows\Temporary Internet Files\Content.IE5\K1LLNF28\MM900172632[1].gif"/>
          <p:cNvPicPr>
            <a:picLocks noChangeAspect="1" noChangeArrowheads="1" noCrop="1"/>
          </p:cNvPicPr>
          <p:nvPr/>
        </p:nvPicPr>
        <p:blipFill>
          <a:blip r:embed="rId2" cstate="print"/>
          <a:srcRect/>
          <a:stretch>
            <a:fillRect/>
          </a:stretch>
        </p:blipFill>
        <p:spPr bwMode="auto">
          <a:xfrm>
            <a:off x="8153400" y="304800"/>
            <a:ext cx="628650" cy="1000125"/>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95400" y="3200400"/>
            <a:ext cx="6400800" cy="3429000"/>
          </a:xfrm>
        </p:spPr>
        <p:txBody>
          <a:bodyPr>
            <a:normAutofit fontScale="92500" lnSpcReduction="20000"/>
          </a:bodyPr>
          <a:lstStyle/>
          <a:p>
            <a:r>
              <a:rPr lang="en-US" dirty="0" smtClean="0"/>
              <a:t>In pairs, practice </a:t>
            </a:r>
            <a:r>
              <a:rPr lang="en-US" b="1" dirty="0" smtClean="0"/>
              <a:t>Identifying Main Ideas</a:t>
            </a:r>
            <a:r>
              <a:rPr lang="en-US" dirty="0" smtClean="0"/>
              <a:t> from today’s reading by </a:t>
            </a:r>
            <a:r>
              <a:rPr lang="en-US" dirty="0" smtClean="0">
                <a:solidFill>
                  <a:srgbClr val="FF0000"/>
                </a:solidFill>
                <a:latin typeface="Aharoni" pitchFamily="2" charset="-79"/>
                <a:cs typeface="Aharoni" pitchFamily="2" charset="-79"/>
              </a:rPr>
              <a:t>outlining</a:t>
            </a:r>
            <a:r>
              <a:rPr lang="en-US" dirty="0" smtClean="0"/>
              <a:t> it.  </a:t>
            </a:r>
            <a:r>
              <a:rPr lang="en-US" b="1" dirty="0" smtClean="0">
                <a:solidFill>
                  <a:schemeClr val="tx1"/>
                </a:solidFill>
              </a:rPr>
              <a:t>Look at the </a:t>
            </a:r>
            <a:r>
              <a:rPr lang="en-US" b="1" dirty="0" smtClean="0">
                <a:solidFill>
                  <a:schemeClr val="tx1"/>
                </a:solidFill>
              </a:rPr>
              <a:t>text a 3</a:t>
            </a:r>
            <a:r>
              <a:rPr lang="en-US" b="1" baseline="30000" dirty="0" smtClean="0">
                <a:solidFill>
                  <a:schemeClr val="tx1"/>
                </a:solidFill>
              </a:rPr>
              <a:t>rd</a:t>
            </a:r>
            <a:r>
              <a:rPr lang="en-US" b="1" dirty="0" smtClean="0">
                <a:solidFill>
                  <a:schemeClr val="tx1"/>
                </a:solidFill>
              </a:rPr>
              <a:t> time.</a:t>
            </a:r>
          </a:p>
          <a:p>
            <a:endParaRPr lang="en-US" b="1" dirty="0" smtClean="0">
              <a:solidFill>
                <a:schemeClr val="tx1"/>
              </a:solidFill>
            </a:endParaRPr>
          </a:p>
          <a:p>
            <a:pPr marL="514350" indent="-514350" algn="l"/>
            <a:r>
              <a:rPr lang="en-US" b="1" dirty="0" smtClean="0"/>
              <a:t>    G</a:t>
            </a:r>
            <a:r>
              <a:rPr lang="en-US" dirty="0" smtClean="0"/>
              <a:t>o back through the reading, and </a:t>
            </a:r>
            <a:r>
              <a:rPr lang="en-US" b="1" dirty="0" smtClean="0">
                <a:solidFill>
                  <a:schemeClr val="tx1"/>
                </a:solidFill>
              </a:rPr>
              <a:t>write a one sentence summary of  the main idea of each section</a:t>
            </a:r>
            <a:r>
              <a:rPr lang="en-US" dirty="0" smtClean="0"/>
              <a:t>.  </a:t>
            </a:r>
          </a:p>
          <a:p>
            <a:pPr marL="514350" indent="-514350" algn="l"/>
            <a:endParaRPr lang="en-US" dirty="0" smtClean="0"/>
          </a:p>
          <a:p>
            <a:pPr marL="514350" indent="-514350" algn="l"/>
            <a:r>
              <a:rPr lang="en-US" dirty="0" smtClean="0"/>
              <a:t>(</a:t>
            </a:r>
            <a:r>
              <a:rPr lang="en-US" b="1" dirty="0" smtClean="0">
                <a:solidFill>
                  <a:srgbClr val="00B0F0"/>
                </a:solidFill>
              </a:rPr>
              <a:t>Note: Do </a:t>
            </a:r>
            <a:r>
              <a:rPr lang="en-US" b="1" u="sng" dirty="0" smtClean="0">
                <a:solidFill>
                  <a:srgbClr val="00B0F0"/>
                </a:solidFill>
              </a:rPr>
              <a:t>NOT</a:t>
            </a:r>
            <a:r>
              <a:rPr lang="en-US" b="1" dirty="0" smtClean="0">
                <a:solidFill>
                  <a:srgbClr val="00B0F0"/>
                </a:solidFill>
              </a:rPr>
              <a:t> include your opinion in this step</a:t>
            </a:r>
            <a:r>
              <a:rPr lang="en-US" dirty="0" smtClean="0">
                <a:solidFill>
                  <a:schemeClr val="tx1"/>
                </a:solidFill>
              </a:rPr>
              <a:t>)</a:t>
            </a:r>
            <a:endParaRPr lang="en-US" dirty="0" smtClean="0"/>
          </a:p>
        </p:txBody>
      </p:sp>
      <p:sp>
        <p:nvSpPr>
          <p:cNvPr id="3" name="Title 2"/>
          <p:cNvSpPr>
            <a:spLocks noGrp="1"/>
          </p:cNvSpPr>
          <p:nvPr>
            <p:ph type="ctrTitle"/>
          </p:nvPr>
        </p:nvSpPr>
        <p:spPr/>
        <p:txBody>
          <a:bodyPr/>
          <a:lstStyle/>
          <a:p>
            <a:r>
              <a:rPr lang="en-US" dirty="0" smtClean="0"/>
              <a:t>TRY IT</a:t>
            </a:r>
            <a:endParaRPr lang="en-US" dirty="0"/>
          </a:p>
        </p:txBody>
      </p:sp>
      <p:pic>
        <p:nvPicPr>
          <p:cNvPr id="15363" name="Picture 3" descr="C:\Users\Heather\AppData\Local\Microsoft\Windows\Temporary Internet Files\Content.IE5\VMJKR9D6\MC900440428[1].wmf"/>
          <p:cNvPicPr>
            <a:picLocks noChangeAspect="1" noChangeArrowheads="1"/>
          </p:cNvPicPr>
          <p:nvPr/>
        </p:nvPicPr>
        <p:blipFill>
          <a:blip r:embed="rId2" cstate="print"/>
          <a:srcRect/>
          <a:stretch>
            <a:fillRect/>
          </a:stretch>
        </p:blipFill>
        <p:spPr bwMode="auto">
          <a:xfrm>
            <a:off x="693738" y="1125538"/>
            <a:ext cx="1736725" cy="18288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does Critical Reading mean?</a:t>
            </a:r>
            <a:endParaRPr lang="en-US" b="1" dirty="0"/>
          </a:p>
        </p:txBody>
      </p:sp>
      <p:sp>
        <p:nvSpPr>
          <p:cNvPr id="3" name="Content Placeholder 2"/>
          <p:cNvSpPr>
            <a:spLocks noGrp="1"/>
          </p:cNvSpPr>
          <p:nvPr>
            <p:ph sz="quarter" idx="1"/>
          </p:nvPr>
        </p:nvSpPr>
        <p:spPr/>
        <p:txBody>
          <a:bodyPr/>
          <a:lstStyle/>
          <a:p>
            <a:r>
              <a:rPr lang="en-US" dirty="0" smtClean="0"/>
              <a:t>On a sheet of notebook paper, take one minute to try to write down a definition for Critical Reading.</a:t>
            </a:r>
          </a:p>
          <a:p>
            <a:pPr>
              <a:buNone/>
            </a:pPr>
            <a:endParaRPr lang="en-US" dirty="0" smtClean="0"/>
          </a:p>
          <a:p>
            <a:r>
              <a:rPr lang="en-US" dirty="0" smtClean="0"/>
              <a:t>Now, turn to a partner and pair-share your definitions.</a:t>
            </a:r>
          </a:p>
          <a:p>
            <a:pPr>
              <a:buNone/>
            </a:pPr>
            <a:endParaRPr lang="en-US" dirty="0" smtClean="0"/>
          </a:p>
          <a:p>
            <a:r>
              <a:rPr lang="en-US" dirty="0" smtClean="0"/>
              <a:t>What do you think?  Share as a class what you think Critical Reading means.</a:t>
            </a:r>
          </a:p>
        </p:txBody>
      </p:sp>
      <p:pic>
        <p:nvPicPr>
          <p:cNvPr id="1026" name="Picture 2" descr="C:\Program Files\Microsoft Office\MEDIA\CAGCAT10\j0299125.wmf"/>
          <p:cNvPicPr>
            <a:picLocks noChangeAspect="1" noChangeArrowheads="1"/>
          </p:cNvPicPr>
          <p:nvPr/>
        </p:nvPicPr>
        <p:blipFill>
          <a:blip r:embed="rId2" cstate="print"/>
          <a:srcRect/>
          <a:stretch>
            <a:fillRect/>
          </a:stretch>
        </p:blipFill>
        <p:spPr bwMode="auto">
          <a:xfrm>
            <a:off x="4114800" y="4419600"/>
            <a:ext cx="1100023" cy="1805026"/>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a:ln w="38100">
            <a:solidFill>
              <a:srgbClr val="C00000"/>
            </a:solidFill>
          </a:ln>
        </p:spPr>
        <p:txBody>
          <a:bodyPr>
            <a:normAutofit fontScale="90000"/>
          </a:bodyPr>
          <a:lstStyle/>
          <a:p>
            <a:pPr algn="ctr"/>
            <a:r>
              <a:rPr lang="en-US" b="1" dirty="0" smtClean="0">
                <a:solidFill>
                  <a:schemeClr val="bg1"/>
                </a:solidFill>
                <a:latin typeface="Perpetua Titling MT" pitchFamily="18" charset="0"/>
              </a:rPr>
              <a:t>So…what’s the reading about?</a:t>
            </a:r>
            <a:endParaRPr lang="en-US" b="1" dirty="0">
              <a:solidFill>
                <a:schemeClr val="bg1"/>
              </a:solidFill>
              <a:latin typeface="Perpetua Titling MT" pitchFamily="18" charset="0"/>
            </a:endParaRPr>
          </a:p>
        </p:txBody>
      </p:sp>
      <p:sp>
        <p:nvSpPr>
          <p:cNvPr id="3" name="Content Placeholder 2"/>
          <p:cNvSpPr>
            <a:spLocks noGrp="1"/>
          </p:cNvSpPr>
          <p:nvPr>
            <p:ph sz="quarter" idx="1"/>
          </p:nvPr>
        </p:nvSpPr>
        <p:spPr/>
        <p:txBody>
          <a:bodyPr>
            <a:normAutofit/>
          </a:bodyPr>
          <a:lstStyle/>
          <a:p>
            <a:r>
              <a:rPr lang="en-US" sz="4800" dirty="0" smtClean="0"/>
              <a:t>After you’ve worked with your partner to write an outline of the article’s main ideas, </a:t>
            </a:r>
            <a:r>
              <a:rPr lang="en-US" sz="4800" dirty="0" smtClean="0">
                <a:solidFill>
                  <a:srgbClr val="00B0F0"/>
                </a:solidFill>
              </a:rPr>
              <a:t>take your notes with you </a:t>
            </a:r>
            <a:r>
              <a:rPr lang="en-US" sz="4800" dirty="0" smtClean="0"/>
              <a:t>and </a:t>
            </a:r>
            <a:r>
              <a:rPr lang="en-US" sz="4800" b="1" dirty="0" smtClean="0"/>
              <a:t>SWITCH PARTNERS.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a:ln w="38100">
            <a:solidFill>
              <a:srgbClr val="C00000"/>
            </a:solidFill>
          </a:ln>
        </p:spPr>
        <p:txBody>
          <a:bodyPr>
            <a:normAutofit fontScale="90000"/>
          </a:bodyPr>
          <a:lstStyle/>
          <a:p>
            <a:pPr algn="ctr"/>
            <a:r>
              <a:rPr lang="en-US" b="1" dirty="0" smtClean="0">
                <a:solidFill>
                  <a:schemeClr val="bg1"/>
                </a:solidFill>
                <a:latin typeface="Perpetua Titling MT" pitchFamily="18" charset="0"/>
              </a:rPr>
              <a:t>So…what’s the reading about?</a:t>
            </a:r>
            <a:endParaRPr lang="en-US" b="1" dirty="0">
              <a:solidFill>
                <a:schemeClr val="bg1"/>
              </a:solidFill>
              <a:latin typeface="Perpetua Titling MT" pitchFamily="18" charset="0"/>
            </a:endParaRPr>
          </a:p>
        </p:txBody>
      </p:sp>
      <p:sp>
        <p:nvSpPr>
          <p:cNvPr id="3" name="Content Placeholder 2"/>
          <p:cNvSpPr>
            <a:spLocks noGrp="1"/>
          </p:cNvSpPr>
          <p:nvPr>
            <p:ph sz="quarter" idx="1"/>
          </p:nvPr>
        </p:nvSpPr>
        <p:spPr/>
        <p:txBody>
          <a:bodyPr>
            <a:normAutofit/>
          </a:bodyPr>
          <a:lstStyle/>
          <a:p>
            <a:r>
              <a:rPr lang="en-US" sz="3600" b="1" dirty="0" smtClean="0"/>
              <a:t>Now…the test.  Pretend that you are in an elevator with your new partner.  You’ve just read a really interesting article (the one we just read for class) and you want to tell them about it.  The trick?  You’ve only got 30 seconds before the elevator ride is over….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a:ln w="38100">
            <a:solidFill>
              <a:srgbClr val="C00000"/>
            </a:solidFill>
          </a:ln>
        </p:spPr>
        <p:txBody>
          <a:bodyPr>
            <a:normAutofit fontScale="90000"/>
          </a:bodyPr>
          <a:lstStyle/>
          <a:p>
            <a:pPr algn="ctr"/>
            <a:r>
              <a:rPr lang="en-US" b="1" dirty="0" smtClean="0">
                <a:solidFill>
                  <a:schemeClr val="bg1"/>
                </a:solidFill>
                <a:latin typeface="Perpetua Titling MT" pitchFamily="18" charset="0"/>
              </a:rPr>
              <a:t>So…what’s the reading about?</a:t>
            </a:r>
            <a:endParaRPr lang="en-US" b="1" dirty="0">
              <a:solidFill>
                <a:schemeClr val="bg1"/>
              </a:solidFill>
              <a:latin typeface="Perpetua Titling MT" pitchFamily="18" charset="0"/>
            </a:endParaRPr>
          </a:p>
        </p:txBody>
      </p:sp>
      <p:sp>
        <p:nvSpPr>
          <p:cNvPr id="3" name="Content Placeholder 2"/>
          <p:cNvSpPr>
            <a:spLocks noGrp="1"/>
          </p:cNvSpPr>
          <p:nvPr>
            <p:ph sz="quarter" idx="1"/>
          </p:nvPr>
        </p:nvSpPr>
        <p:spPr>
          <a:xfrm>
            <a:off x="914400" y="1447800"/>
            <a:ext cx="7772400" cy="4953000"/>
          </a:xfrm>
        </p:spPr>
        <p:txBody>
          <a:bodyPr>
            <a:normAutofit/>
          </a:bodyPr>
          <a:lstStyle/>
          <a:p>
            <a:r>
              <a:rPr lang="en-US" sz="3600" b="1" dirty="0" smtClean="0"/>
              <a:t>In 30 seconds, tell your partner what the reading is about.  </a:t>
            </a:r>
          </a:p>
          <a:p>
            <a:r>
              <a:rPr lang="en-US" sz="3600" b="1" dirty="0" smtClean="0">
                <a:solidFill>
                  <a:srgbClr val="00B050"/>
                </a:solidFill>
              </a:rPr>
              <a:t>Time is limited.  Tell only the most important parts.</a:t>
            </a:r>
          </a:p>
          <a:p>
            <a:r>
              <a:rPr lang="en-US" sz="3600" b="1" dirty="0" smtClean="0"/>
              <a:t>Use your own words</a:t>
            </a:r>
          </a:p>
          <a:p>
            <a:r>
              <a:rPr lang="en-US" sz="3600" b="1" dirty="0" smtClean="0">
                <a:solidFill>
                  <a:srgbClr val="00B050"/>
                </a:solidFill>
              </a:rPr>
              <a:t>You may use your notes/outline to help you.</a:t>
            </a:r>
          </a:p>
          <a:p>
            <a:r>
              <a:rPr lang="en-US" sz="3600" b="1" dirty="0" smtClean="0">
                <a:solidFill>
                  <a:srgbClr val="FF0000"/>
                </a:solidFill>
              </a:rPr>
              <a:t>Switch roles and let your partner try.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a:ln w="38100">
            <a:solidFill>
              <a:srgbClr val="C00000"/>
            </a:solidFill>
          </a:ln>
        </p:spPr>
        <p:txBody>
          <a:bodyPr>
            <a:normAutofit/>
          </a:bodyPr>
          <a:lstStyle/>
          <a:p>
            <a:pPr algn="ctr"/>
            <a:r>
              <a:rPr lang="en-US" b="1" dirty="0" smtClean="0">
                <a:solidFill>
                  <a:schemeClr val="bg1"/>
                </a:solidFill>
                <a:latin typeface="Perpetua Titling MT" pitchFamily="18" charset="0"/>
              </a:rPr>
              <a:t>What do you think?</a:t>
            </a:r>
            <a:endParaRPr lang="en-US" b="1" dirty="0">
              <a:solidFill>
                <a:schemeClr val="bg1"/>
              </a:solidFill>
              <a:latin typeface="Perpetua Titling MT" pitchFamily="18" charset="0"/>
            </a:endParaRPr>
          </a:p>
        </p:txBody>
      </p:sp>
      <p:sp>
        <p:nvSpPr>
          <p:cNvPr id="3" name="Content Placeholder 2"/>
          <p:cNvSpPr>
            <a:spLocks noGrp="1"/>
          </p:cNvSpPr>
          <p:nvPr>
            <p:ph sz="quarter" idx="1"/>
          </p:nvPr>
        </p:nvSpPr>
        <p:spPr/>
        <p:txBody>
          <a:bodyPr>
            <a:normAutofit/>
          </a:bodyPr>
          <a:lstStyle/>
          <a:p>
            <a:r>
              <a:rPr lang="en-US" sz="3600" dirty="0" smtClean="0"/>
              <a:t>Do you feel like you understand the reading better after this process?</a:t>
            </a:r>
          </a:p>
          <a:p>
            <a:pPr>
              <a:buNone/>
            </a:pPr>
            <a:endParaRPr lang="en-US" sz="3600" dirty="0" smtClean="0"/>
          </a:p>
          <a:p>
            <a:r>
              <a:rPr lang="en-US" sz="3600" dirty="0" smtClean="0"/>
              <a:t>Pair-share</a:t>
            </a:r>
          </a:p>
        </p:txBody>
      </p:sp>
      <p:pic>
        <p:nvPicPr>
          <p:cNvPr id="16386" name="Picture 2" descr="C:\Users\Heather\AppData\Local\Microsoft\Windows\Temporary Internet Files\Content.IE5\4QO0BJ2B\MM900043731[1].gif"/>
          <p:cNvPicPr>
            <a:picLocks noChangeAspect="1" noChangeArrowheads="1" noCrop="1"/>
          </p:cNvPicPr>
          <p:nvPr/>
        </p:nvPicPr>
        <p:blipFill>
          <a:blip r:embed="rId2" cstate="print"/>
          <a:srcRect/>
          <a:stretch>
            <a:fillRect/>
          </a:stretch>
        </p:blipFill>
        <p:spPr bwMode="auto">
          <a:xfrm>
            <a:off x="6107113" y="3505200"/>
            <a:ext cx="2198687" cy="2605088"/>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a:ln w="38100">
            <a:solidFill>
              <a:srgbClr val="C00000"/>
            </a:solidFill>
          </a:ln>
        </p:spPr>
        <p:txBody>
          <a:bodyPr>
            <a:normAutofit fontScale="90000"/>
          </a:bodyPr>
          <a:lstStyle/>
          <a:p>
            <a:pPr algn="ctr"/>
            <a:r>
              <a:rPr lang="en-US" b="1" dirty="0" smtClean="0">
                <a:solidFill>
                  <a:schemeClr val="bg1"/>
                </a:solidFill>
                <a:latin typeface="Perpetua Titling MT" pitchFamily="18" charset="0"/>
              </a:rPr>
              <a:t>Why is Critical Reading Important?</a:t>
            </a:r>
            <a:endParaRPr lang="en-US" b="1" dirty="0">
              <a:solidFill>
                <a:schemeClr val="bg1"/>
              </a:solidFill>
              <a:latin typeface="Perpetua Titling MT" pitchFamily="18" charset="0"/>
            </a:endParaRPr>
          </a:p>
        </p:txBody>
      </p:sp>
      <p:sp>
        <p:nvSpPr>
          <p:cNvPr id="3" name="Content Placeholder 2"/>
          <p:cNvSpPr>
            <a:spLocks noGrp="1"/>
          </p:cNvSpPr>
          <p:nvPr>
            <p:ph sz="quarter" idx="1"/>
          </p:nvPr>
        </p:nvSpPr>
        <p:spPr/>
        <p:txBody>
          <a:bodyPr>
            <a:normAutofit/>
          </a:bodyPr>
          <a:lstStyle/>
          <a:p>
            <a:r>
              <a:rPr lang="en-US" sz="3600" dirty="0" smtClean="0"/>
              <a:t>In your notebook, list as many reasons as you can think of concerning why critical reading is important.</a:t>
            </a:r>
          </a:p>
          <a:p>
            <a:pPr>
              <a:buNone/>
            </a:pPr>
            <a:endParaRPr lang="en-US" sz="3600" dirty="0" smtClean="0"/>
          </a:p>
          <a:p>
            <a:r>
              <a:rPr lang="en-US" sz="3600" dirty="0" smtClean="0"/>
              <a:t>Pair-share</a:t>
            </a:r>
          </a:p>
        </p:txBody>
      </p:sp>
      <p:pic>
        <p:nvPicPr>
          <p:cNvPr id="16386" name="Picture 2" descr="C:\Users\Heather\AppData\Local\Microsoft\Windows\Temporary Internet Files\Content.IE5\4QO0BJ2B\MM900043731[1].gif"/>
          <p:cNvPicPr>
            <a:picLocks noChangeAspect="1" noChangeArrowheads="1" noCrop="1"/>
          </p:cNvPicPr>
          <p:nvPr/>
        </p:nvPicPr>
        <p:blipFill>
          <a:blip r:embed="rId2" cstate="print"/>
          <a:srcRect/>
          <a:stretch>
            <a:fillRect/>
          </a:stretch>
        </p:blipFill>
        <p:spPr bwMode="auto">
          <a:xfrm>
            <a:off x="6107113" y="3505200"/>
            <a:ext cx="2198687" cy="2605088"/>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772400" cy="6553200"/>
          </a:xfrm>
        </p:spPr>
        <p:txBody>
          <a:bodyPr>
            <a:noAutofit/>
          </a:bodyPr>
          <a:lstStyle/>
          <a:p>
            <a:pPr marL="514350" indent="-514350"/>
            <a:r>
              <a:rPr lang="en-US" sz="2800" b="1" dirty="0" smtClean="0"/>
              <a:t>	</a:t>
            </a:r>
            <a:r>
              <a:rPr lang="en-US" sz="3200" b="1" dirty="0" smtClean="0"/>
              <a:t>Now that you’ve </a:t>
            </a:r>
            <a:r>
              <a:rPr lang="en-US" sz="3200" b="1" dirty="0" smtClean="0">
                <a:solidFill>
                  <a:srgbClr val="C00000"/>
                </a:solidFill>
              </a:rPr>
              <a:t>Critically Read </a:t>
            </a:r>
            <a:r>
              <a:rPr lang="en-US" sz="3200" b="1" dirty="0" smtClean="0"/>
              <a:t>the passage, you’re ready to move on to the next steps of the C.A.R.E. Learning Model. </a:t>
            </a:r>
            <a:br>
              <a:rPr lang="en-US" sz="3200" b="1" dirty="0" smtClean="0"/>
            </a:br>
            <a:r>
              <a:rPr lang="en-US" sz="3200" b="1" dirty="0" smtClean="0"/>
              <a:t/>
            </a:r>
            <a:br>
              <a:rPr lang="en-US" sz="3200" b="1" dirty="0" smtClean="0"/>
            </a:br>
            <a:r>
              <a:rPr lang="en-US" sz="3200" b="1" dirty="0" smtClean="0">
                <a:solidFill>
                  <a:srgbClr val="C00000"/>
                </a:solidFill>
              </a:rPr>
              <a:t>Critically Reading </a:t>
            </a:r>
            <a:r>
              <a:rPr lang="en-US" sz="3200" b="1" dirty="0" smtClean="0"/>
              <a:t>a passage will give you the base to be able to </a:t>
            </a:r>
            <a:r>
              <a:rPr lang="en-US" sz="3200" b="1" dirty="0" smtClean="0">
                <a:solidFill>
                  <a:srgbClr val="C00000"/>
                </a:solidFill>
              </a:rPr>
              <a:t>Critically Think</a:t>
            </a:r>
            <a:r>
              <a:rPr lang="en-US" sz="3200" b="1" dirty="0" smtClean="0"/>
              <a:t> about 				and respond to it.  </a:t>
            </a:r>
            <a:br>
              <a:rPr lang="en-US" sz="3200" b="1" dirty="0" smtClean="0"/>
            </a:br>
            <a:r>
              <a:rPr lang="en-US" sz="3200" b="1" dirty="0" smtClean="0"/>
              <a:t/>
            </a:r>
            <a:br>
              <a:rPr lang="en-US" sz="3200" b="1" dirty="0" smtClean="0"/>
            </a:br>
            <a:r>
              <a:rPr lang="en-US" sz="3200" b="1" dirty="0" smtClean="0"/>
              <a:t>The steps of Analyzing, Responding, and Responding with Evidence in the C.A.R.E. model will ask you to employ these critical thinking skills.</a:t>
            </a:r>
            <a:endParaRPr lang="en-US" sz="3200" b="1" dirty="0"/>
          </a:p>
        </p:txBody>
      </p:sp>
      <p:pic>
        <p:nvPicPr>
          <p:cNvPr id="17410" name="Picture 2" descr="C:\Program Files\Microsoft Office\MEDIA\CAGCAT10\j0217698.wmf"/>
          <p:cNvPicPr>
            <a:picLocks noChangeAspect="1" noChangeArrowheads="1"/>
          </p:cNvPicPr>
          <p:nvPr/>
        </p:nvPicPr>
        <p:blipFill>
          <a:blip r:embed="rId2" cstate="print"/>
          <a:srcRect/>
          <a:stretch>
            <a:fillRect/>
          </a:stretch>
        </p:blipFill>
        <p:spPr bwMode="auto">
          <a:xfrm>
            <a:off x="3733800" y="3657600"/>
            <a:ext cx="1295400" cy="1082675"/>
          </a:xfrm>
          <a:prstGeom prst="rect">
            <a:avLst/>
          </a:prstGeom>
          <a:noFill/>
        </p:spPr>
      </p:pic>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a:ln w="38100">
            <a:solidFill>
              <a:srgbClr val="C00000"/>
            </a:solidFill>
          </a:ln>
        </p:spPr>
        <p:txBody>
          <a:bodyPr>
            <a:normAutofit/>
          </a:bodyPr>
          <a:lstStyle/>
          <a:p>
            <a:pPr algn="ctr"/>
            <a:r>
              <a:rPr lang="en-US" b="1" dirty="0" smtClean="0">
                <a:solidFill>
                  <a:schemeClr val="bg1"/>
                </a:solidFill>
                <a:latin typeface="Perpetua Titling MT" pitchFamily="18" charset="0"/>
              </a:rPr>
              <a:t>Wrap-UP</a:t>
            </a:r>
            <a:endParaRPr lang="en-US" b="1" dirty="0">
              <a:solidFill>
                <a:schemeClr val="bg1"/>
              </a:solidFill>
              <a:latin typeface="Perpetua Titling MT" pitchFamily="18" charset="0"/>
            </a:endParaRPr>
          </a:p>
        </p:txBody>
      </p:sp>
      <p:sp>
        <p:nvSpPr>
          <p:cNvPr id="3" name="Content Placeholder 2"/>
          <p:cNvSpPr>
            <a:spLocks noGrp="1"/>
          </p:cNvSpPr>
          <p:nvPr>
            <p:ph sz="quarter" idx="1"/>
          </p:nvPr>
        </p:nvSpPr>
        <p:spPr/>
        <p:txBody>
          <a:bodyPr>
            <a:normAutofit/>
          </a:bodyPr>
          <a:lstStyle/>
          <a:p>
            <a:r>
              <a:rPr lang="en-US" sz="3600" dirty="0" smtClean="0"/>
              <a:t>What is one thing from today’s passage or critical reading lesson that you will take away from today?  Write it down in your notebook.</a:t>
            </a:r>
          </a:p>
          <a:p>
            <a:pPr>
              <a:buNone/>
            </a:pPr>
            <a:endParaRPr lang="en-US" sz="3600" dirty="0" smtClean="0"/>
          </a:p>
          <a:p>
            <a:r>
              <a:rPr lang="en-US" sz="3600" dirty="0" smtClean="0"/>
              <a:t>Pair-share.</a:t>
            </a:r>
          </a:p>
        </p:txBody>
      </p:sp>
      <p:pic>
        <p:nvPicPr>
          <p:cNvPr id="18434" name="Picture 2" descr="C:\Users\Heather\AppData\Local\Microsoft\Windows\Temporary Internet Files\Content.IE5\19GY1TK0\MP900387533[1].jpg"/>
          <p:cNvPicPr>
            <a:picLocks noChangeAspect="1" noChangeArrowheads="1"/>
          </p:cNvPicPr>
          <p:nvPr/>
        </p:nvPicPr>
        <p:blipFill>
          <a:blip r:embed="rId2" cstate="print"/>
          <a:srcRect/>
          <a:stretch>
            <a:fillRect/>
          </a:stretch>
        </p:blipFill>
        <p:spPr bwMode="auto">
          <a:xfrm>
            <a:off x="5638800" y="3581400"/>
            <a:ext cx="2609850" cy="277177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CRITICAL READING: </a:t>
            </a:r>
            <a:endParaRPr lang="en-US" b="1" dirty="0"/>
          </a:p>
        </p:txBody>
      </p:sp>
      <p:sp>
        <p:nvSpPr>
          <p:cNvPr id="3" name="Content Placeholder 2"/>
          <p:cNvSpPr>
            <a:spLocks noGrp="1"/>
          </p:cNvSpPr>
          <p:nvPr>
            <p:ph sz="quarter" idx="1"/>
          </p:nvPr>
        </p:nvSpPr>
        <p:spPr/>
        <p:txBody>
          <a:bodyPr>
            <a:normAutofit/>
          </a:bodyPr>
          <a:lstStyle/>
          <a:p>
            <a:pPr>
              <a:buNone/>
            </a:pPr>
            <a:r>
              <a:rPr lang="en-US" sz="4400" b="1" dirty="0" smtClean="0"/>
              <a:t>Definition: </a:t>
            </a:r>
            <a:r>
              <a:rPr lang="en-US" sz="4400" dirty="0" smtClean="0"/>
              <a:t>Critical Reading is the opposite of careless reading.  Critical Reading means to read</a:t>
            </a:r>
            <a:r>
              <a:rPr lang="en-US" sz="4400" b="1" dirty="0" smtClean="0">
                <a:solidFill>
                  <a:srgbClr val="FF0000"/>
                </a:solidFill>
              </a:rPr>
              <a:t> </a:t>
            </a:r>
            <a:r>
              <a:rPr lang="en-US" sz="4400" b="1" u="sng" dirty="0" smtClean="0">
                <a:solidFill>
                  <a:srgbClr val="FF0000"/>
                </a:solidFill>
              </a:rPr>
              <a:t>carefully</a:t>
            </a:r>
            <a:r>
              <a:rPr lang="en-US" sz="4400" dirty="0" smtClean="0"/>
              <a:t>, </a:t>
            </a:r>
            <a:r>
              <a:rPr lang="en-US" sz="4400" b="1" u="sng" dirty="0" smtClean="0">
                <a:solidFill>
                  <a:srgbClr val="0070C0"/>
                </a:solidFill>
              </a:rPr>
              <a:t>thoughtfully</a:t>
            </a:r>
            <a:r>
              <a:rPr lang="en-US" sz="4400" dirty="0" smtClean="0"/>
              <a:t>, and </a:t>
            </a:r>
            <a:r>
              <a:rPr lang="en-US" sz="4400" b="1" u="sng" dirty="0" smtClean="0">
                <a:solidFill>
                  <a:srgbClr val="7030A0"/>
                </a:solidFill>
              </a:rPr>
              <a:t>with a purpose</a:t>
            </a:r>
            <a:r>
              <a:rPr lang="en-US" sz="4400" dirty="0" smtClean="0">
                <a:solidFill>
                  <a:srgbClr val="7030A0"/>
                </a:solidFill>
              </a:rPr>
              <a:t> </a:t>
            </a:r>
            <a:r>
              <a:rPr lang="en-US" sz="4400" i="1" dirty="0" smtClean="0"/>
              <a:t>in order to better understand and evaluate a text</a:t>
            </a:r>
            <a:r>
              <a:rPr lang="en-US" sz="4400" dirty="0" smtClean="0"/>
              <a:t>.</a:t>
            </a:r>
            <a:endParaRPr lang="en-US" sz="4400" b="1"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Are you a Critical Reader?</a:t>
            </a:r>
            <a:endParaRPr lang="en-US" sz="5400" b="1" dirty="0"/>
          </a:p>
        </p:txBody>
      </p:sp>
      <p:sp>
        <p:nvSpPr>
          <p:cNvPr id="3" name="Content Placeholder 2"/>
          <p:cNvSpPr>
            <a:spLocks noGrp="1"/>
          </p:cNvSpPr>
          <p:nvPr>
            <p:ph sz="quarter" idx="1"/>
          </p:nvPr>
        </p:nvSpPr>
        <p:spPr/>
        <p:txBody>
          <a:bodyPr>
            <a:normAutofit/>
          </a:bodyPr>
          <a:lstStyle/>
          <a:p>
            <a:r>
              <a:rPr lang="en-US" sz="3600" dirty="0" smtClean="0"/>
              <a:t>How do you usually read a text?  Do you take notes?  Skim?  Read quickly?  Turn to the person next to you and share your current reading process.</a:t>
            </a:r>
            <a:endParaRPr lang="en-US" sz="3600" dirty="0"/>
          </a:p>
        </p:txBody>
      </p:sp>
      <p:pic>
        <p:nvPicPr>
          <p:cNvPr id="3075" name="Picture 3" descr="C:\Users\Heather\AppData\Local\Microsoft\Windows\Temporary Internet Files\Content.IE5\19GY1TK0\MC900434583[1].wmf"/>
          <p:cNvPicPr>
            <a:picLocks noChangeAspect="1" noChangeArrowheads="1"/>
          </p:cNvPicPr>
          <p:nvPr/>
        </p:nvPicPr>
        <p:blipFill>
          <a:blip r:embed="rId2" cstate="print"/>
          <a:srcRect/>
          <a:stretch>
            <a:fillRect/>
          </a:stretch>
        </p:blipFill>
        <p:spPr bwMode="auto">
          <a:xfrm>
            <a:off x="3657600" y="4419600"/>
            <a:ext cx="1825625" cy="1346200"/>
          </a:xfrm>
          <a:prstGeom prst="rect">
            <a:avLst/>
          </a:prstGeom>
          <a:noFill/>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221162"/>
          </a:xfrm>
        </p:spPr>
        <p:txBody>
          <a:bodyPr>
            <a:normAutofit/>
          </a:bodyPr>
          <a:lstStyle/>
          <a:p>
            <a:pPr algn="ctr"/>
            <a:r>
              <a:rPr lang="en-US" sz="6600" b="1" dirty="0" smtClean="0"/>
              <a:t>Where does Critical Reading fit in our </a:t>
            </a:r>
            <a:r>
              <a:rPr lang="en-US" sz="6600" b="1" dirty="0" smtClean="0">
                <a:hlinkClick r:id="rId2"/>
              </a:rPr>
              <a:t>C.A.R.E. </a:t>
            </a:r>
            <a:r>
              <a:rPr lang="en-US" sz="6600" b="1" dirty="0" smtClean="0"/>
              <a:t>Model? </a:t>
            </a:r>
            <a:endParaRPr lang="en-US" sz="6600" b="1"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cstate="print"/>
          <a:srcRect/>
          <a:stretch>
            <a:fillRect/>
          </a:stretch>
        </p:blipFill>
        <p:spPr bwMode="auto">
          <a:xfrm>
            <a:off x="1100138" y="742950"/>
            <a:ext cx="6943725" cy="5372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6629400"/>
          </a:xfrm>
        </p:spPr>
        <p:txBody>
          <a:bodyPr>
            <a:normAutofit fontScale="90000"/>
          </a:bodyPr>
          <a:lstStyle/>
          <a:p>
            <a:pPr algn="ctr"/>
            <a:r>
              <a:rPr lang="en-US" sz="6000" b="1" dirty="0" smtClean="0"/>
              <a:t>Yup.  </a:t>
            </a:r>
            <a:r>
              <a:rPr lang="en-US" sz="6000" b="1" dirty="0" smtClean="0">
                <a:solidFill>
                  <a:srgbClr val="C00000"/>
                </a:solidFill>
              </a:rPr>
              <a:t>Comprehension.</a:t>
            </a:r>
            <a:r>
              <a:rPr lang="en-US" sz="6000" b="1" dirty="0" smtClean="0"/>
              <a:t>  Reading Critically helps us to better understand or </a:t>
            </a:r>
            <a:r>
              <a:rPr lang="en-US" sz="6000" b="1" i="1" dirty="0" smtClean="0"/>
              <a:t>comprehend</a:t>
            </a:r>
            <a:r>
              <a:rPr lang="en-US" sz="6000" b="1" dirty="0" smtClean="0"/>
              <a:t>, the text.  </a:t>
            </a:r>
            <a:br>
              <a:rPr lang="en-US" sz="6000" b="1" dirty="0" smtClean="0"/>
            </a:br>
            <a:r>
              <a:rPr lang="en-US" sz="6000" b="1" dirty="0" smtClean="0"/>
              <a:t/>
            </a:r>
            <a:br>
              <a:rPr lang="en-US" sz="6000" b="1" dirty="0" smtClean="0"/>
            </a:br>
            <a:r>
              <a:rPr lang="en-US" sz="6000" b="1" dirty="0" smtClean="0"/>
              <a:t>It also prepares us for the next steps of the C.A.R.E. Learning Model</a:t>
            </a:r>
            <a:r>
              <a:rPr lang="en-US" sz="6600" b="1" dirty="0" smtClean="0"/>
              <a:t>.</a:t>
            </a:r>
            <a:endParaRPr lang="en-US" sz="6600" b="1" dirty="0"/>
          </a:p>
        </p:txBody>
      </p:sp>
      <p:pic>
        <p:nvPicPr>
          <p:cNvPr id="4098" name="Picture 2" descr="C:\Users\Heather\AppData\Local\Microsoft\Windows\Temporary Internet Files\Content.IE5\4QO0BJ2B\MC900048424[1].wmf"/>
          <p:cNvPicPr>
            <a:picLocks noChangeAspect="1" noChangeArrowheads="1"/>
          </p:cNvPicPr>
          <p:nvPr/>
        </p:nvPicPr>
        <p:blipFill>
          <a:blip r:embed="rId2" cstate="print"/>
          <a:srcRect/>
          <a:stretch>
            <a:fillRect/>
          </a:stretch>
        </p:blipFill>
        <p:spPr bwMode="auto">
          <a:xfrm>
            <a:off x="3886200" y="3200400"/>
            <a:ext cx="1377086" cy="1353312"/>
          </a:xfrm>
          <a:prstGeom prst="rect">
            <a:avLst/>
          </a:prstGeom>
          <a:noFill/>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n-US" dirty="0" smtClean="0"/>
              <a:t>4 Steps to Becoming a Critical Reader</a:t>
            </a:r>
            <a:endParaRPr lang="en-US" dirty="0"/>
          </a:p>
        </p:txBody>
      </p:sp>
      <p:sp>
        <p:nvSpPr>
          <p:cNvPr id="3" name="Content Placeholder 2"/>
          <p:cNvSpPr>
            <a:spLocks noGrp="1"/>
          </p:cNvSpPr>
          <p:nvPr>
            <p:ph sz="quarter" idx="1"/>
          </p:nvPr>
        </p:nvSpPr>
        <p:spPr/>
        <p:style>
          <a:lnRef idx="1">
            <a:schemeClr val="accent5"/>
          </a:lnRef>
          <a:fillRef idx="2">
            <a:schemeClr val="accent5"/>
          </a:fillRef>
          <a:effectRef idx="1">
            <a:schemeClr val="accent5"/>
          </a:effectRef>
          <a:fontRef idx="minor">
            <a:schemeClr val="dk1"/>
          </a:fontRef>
        </p:style>
        <p:txBody>
          <a:bodyPr/>
          <a:lstStyle/>
          <a:p>
            <a:pPr marL="514350" indent="-514350">
              <a:buAutoNum type="arabicParenR"/>
            </a:pPr>
            <a:r>
              <a:rPr lang="en-US" sz="3200" dirty="0" smtClean="0">
                <a:solidFill>
                  <a:srgbClr val="FF0000"/>
                </a:solidFill>
              </a:rPr>
              <a:t>Preview</a:t>
            </a:r>
            <a:r>
              <a:rPr lang="en-US" sz="3200" dirty="0" smtClean="0"/>
              <a:t>: Skim before you read</a:t>
            </a:r>
          </a:p>
          <a:p>
            <a:pPr marL="514350" indent="-514350">
              <a:buAutoNum type="arabicParenR"/>
            </a:pPr>
            <a:r>
              <a:rPr lang="en-US" sz="3200" dirty="0" smtClean="0">
                <a:solidFill>
                  <a:srgbClr val="00B050"/>
                </a:solidFill>
              </a:rPr>
              <a:t>Contextualize</a:t>
            </a:r>
            <a:r>
              <a:rPr lang="en-US" sz="3200" dirty="0" smtClean="0"/>
              <a:t>: Where does it fit?</a:t>
            </a:r>
          </a:p>
          <a:p>
            <a:pPr marL="514350" indent="-514350">
              <a:buAutoNum type="arabicParenR"/>
            </a:pPr>
            <a:r>
              <a:rPr lang="en-US" sz="3200" dirty="0" smtClean="0">
                <a:solidFill>
                  <a:srgbClr val="FF0000"/>
                </a:solidFill>
              </a:rPr>
              <a:t>Ask Questions</a:t>
            </a:r>
            <a:r>
              <a:rPr lang="en-US" sz="3200" dirty="0" smtClean="0"/>
              <a:t> to Understand and Remember</a:t>
            </a:r>
          </a:p>
          <a:p>
            <a:pPr marL="514350" indent="-514350">
              <a:buAutoNum type="arabicParenR"/>
            </a:pPr>
            <a:r>
              <a:rPr lang="en-US" sz="3200" b="1" dirty="0" smtClean="0">
                <a:solidFill>
                  <a:srgbClr val="00B050"/>
                </a:solidFill>
              </a:rPr>
              <a:t>Identify </a:t>
            </a:r>
            <a:r>
              <a:rPr lang="en-US" sz="3200" dirty="0" smtClean="0">
                <a:solidFill>
                  <a:srgbClr val="00B050"/>
                </a:solidFill>
              </a:rPr>
              <a:t>the Main Ideas and </a:t>
            </a:r>
            <a:r>
              <a:rPr lang="en-US" sz="3200" b="1" dirty="0" smtClean="0">
                <a:solidFill>
                  <a:srgbClr val="00B050"/>
                </a:solidFill>
              </a:rPr>
              <a:t>Restate</a:t>
            </a:r>
            <a:r>
              <a:rPr lang="en-US" sz="3200" dirty="0" smtClean="0">
                <a:solidFill>
                  <a:srgbClr val="00B050"/>
                </a:solidFill>
              </a:rPr>
              <a:t> them in your Own Words</a:t>
            </a:r>
          </a:p>
          <a:p>
            <a:pPr marL="514350" indent="-514350">
              <a:buNone/>
            </a:pPr>
            <a:endParaRPr lang="en-US" sz="3200" dirty="0" smtClean="0"/>
          </a:p>
          <a:p>
            <a:pPr marL="514350" indent="-514350">
              <a:buAutoNum type="arabicParenR"/>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143000"/>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n-US" dirty="0" smtClean="0"/>
              <a:t>1) PREVIEW: </a:t>
            </a:r>
            <a:br>
              <a:rPr lang="en-US" dirty="0" smtClean="0"/>
            </a:br>
            <a:r>
              <a:rPr lang="en-US" sz="3200" i="1" dirty="0" smtClean="0"/>
              <a:t>Learning about a text before you read it</a:t>
            </a:r>
            <a:endParaRPr lang="en-US" sz="3200" i="1" dirty="0"/>
          </a:p>
        </p:txBody>
      </p:sp>
      <p:sp>
        <p:nvSpPr>
          <p:cNvPr id="3" name="Content Placeholder 2"/>
          <p:cNvSpPr>
            <a:spLocks noGrp="1"/>
          </p:cNvSpPr>
          <p:nvPr>
            <p:ph sz="quarter" idx="1"/>
          </p:nvPr>
        </p:nvSpPr>
        <p:spPr/>
        <p:style>
          <a:lnRef idx="1">
            <a:schemeClr val="accent5"/>
          </a:lnRef>
          <a:fillRef idx="2">
            <a:schemeClr val="accent5"/>
          </a:fillRef>
          <a:effectRef idx="1">
            <a:schemeClr val="accent5"/>
          </a:effectRef>
          <a:fontRef idx="minor">
            <a:schemeClr val="dk1"/>
          </a:fontRef>
        </p:style>
        <p:txBody>
          <a:bodyPr/>
          <a:lstStyle/>
          <a:p>
            <a:pPr marL="514350" indent="-514350">
              <a:buNone/>
            </a:pPr>
            <a:endParaRPr lang="en-US" sz="3200" dirty="0" smtClean="0"/>
          </a:p>
          <a:p>
            <a:pPr marL="514350" indent="-514350">
              <a:buNone/>
            </a:pPr>
            <a:r>
              <a:rPr lang="en-US" dirty="0" smtClean="0"/>
              <a:t>	What can you learn about the text before you ever read it?  Take a look at </a:t>
            </a:r>
            <a:r>
              <a:rPr lang="en-US" dirty="0" smtClean="0">
                <a:latin typeface="Aharoni" pitchFamily="2" charset="-79"/>
                <a:cs typeface="Aharoni" pitchFamily="2" charset="-79"/>
              </a:rPr>
              <a:t>titles</a:t>
            </a:r>
            <a:r>
              <a:rPr lang="en-US" dirty="0" smtClean="0"/>
              <a:t>, </a:t>
            </a:r>
            <a:r>
              <a:rPr lang="en-US" dirty="0" smtClean="0">
                <a:latin typeface="Aharoni" pitchFamily="2" charset="-79"/>
                <a:cs typeface="Aharoni" pitchFamily="2" charset="-79"/>
              </a:rPr>
              <a:t>headings</a:t>
            </a:r>
            <a:r>
              <a:rPr lang="en-US" dirty="0" smtClean="0"/>
              <a:t>, </a:t>
            </a:r>
            <a:r>
              <a:rPr lang="en-US" b="1" dirty="0" smtClean="0"/>
              <a:t>bolded words</a:t>
            </a:r>
            <a:r>
              <a:rPr lang="en-US" dirty="0" smtClean="0"/>
              <a:t>, and </a:t>
            </a:r>
            <a:r>
              <a:rPr lang="en-US" dirty="0" smtClean="0">
                <a:latin typeface="Algerian" pitchFamily="82" charset="0"/>
              </a:rPr>
              <a:t>pictures</a:t>
            </a:r>
            <a:r>
              <a:rPr lang="en-US" dirty="0" smtClean="0"/>
              <a:t>.  </a:t>
            </a:r>
          </a:p>
        </p:txBody>
      </p:sp>
      <p:pic>
        <p:nvPicPr>
          <p:cNvPr id="5122" name="Picture 2" descr="C:\Users\Heather\AppData\Local\Microsoft\Windows\Temporary Internet Files\Content.IE5\19GY1TK0\MC900441734[1].png"/>
          <p:cNvPicPr>
            <a:picLocks noChangeAspect="1" noChangeArrowheads="1"/>
          </p:cNvPicPr>
          <p:nvPr/>
        </p:nvPicPr>
        <p:blipFill>
          <a:blip r:embed="rId2" cstate="print"/>
          <a:srcRect/>
          <a:stretch>
            <a:fillRect/>
          </a:stretch>
        </p:blipFill>
        <p:spPr bwMode="auto">
          <a:xfrm>
            <a:off x="3276600" y="4800600"/>
            <a:ext cx="2743200" cy="18288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412</TotalTime>
  <Words>734</Words>
  <Application>Microsoft Office PowerPoint</Application>
  <PresentationFormat>On-screen Show (4:3)</PresentationFormat>
  <Paragraphs>97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Equity</vt:lpstr>
      <vt:lpstr>Critical Reading</vt:lpstr>
      <vt:lpstr>What does Critical Reading mean?</vt:lpstr>
      <vt:lpstr>CRITICAL READING: </vt:lpstr>
      <vt:lpstr>Are you a Critical Reader?</vt:lpstr>
      <vt:lpstr>Where does Critical Reading fit in our C.A.R.E. Model? </vt:lpstr>
      <vt:lpstr>Slide 6</vt:lpstr>
      <vt:lpstr>Yup.  Comprehension.  Reading Critically helps us to better understand or comprehend, the text.    It also prepares us for the next steps of the C.A.R.E. Learning Model.</vt:lpstr>
      <vt:lpstr>4 Steps to Becoming a Critical Reader</vt:lpstr>
      <vt:lpstr>1) PREVIEW:  Learning about a text before you read it</vt:lpstr>
      <vt:lpstr>TRY IT</vt:lpstr>
      <vt:lpstr>Read through the passage for the 1st time</vt:lpstr>
      <vt:lpstr>2) CONTEXTUALIZE:  Placing a text in its historical, cultural, and biographical context</vt:lpstr>
      <vt:lpstr>2) CONTEXTUALIZE:  Placing a text in its historical, cultural, and biographical context</vt:lpstr>
      <vt:lpstr>TRY IT</vt:lpstr>
      <vt:lpstr>3) QUESTIONING:  Asking questions to understand and remember</vt:lpstr>
      <vt:lpstr>3) QUESTIONING:  Asking questions to understand and remember</vt:lpstr>
      <vt:lpstr>TRY IT</vt:lpstr>
      <vt:lpstr>4) IDENTIFYING MAIN IDEAS:  Identifying the main ideas and then restating them in your own words</vt:lpstr>
      <vt:lpstr>TRY IT</vt:lpstr>
      <vt:lpstr>So…what’s the reading about?</vt:lpstr>
      <vt:lpstr>So…what’s the reading about?</vt:lpstr>
      <vt:lpstr>So…what’s the reading about?</vt:lpstr>
      <vt:lpstr>What do you think?</vt:lpstr>
      <vt:lpstr>Why is Critical Reading Important?</vt:lpstr>
      <vt:lpstr> Now that you’ve Critically Read the passage, you’re ready to move on to the next steps of the C.A.R.E. Learning Model.   Critically Reading a passage will give you the base to be able to Critically Think about     and respond to it.    The steps of Analyzing, Responding, and Responding with Evidence in the C.A.R.E. model will ask you to employ these critical thinking skills.</vt:lpstr>
      <vt:lpstr>Wrap-UP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Reading</dc:title>
  <dc:creator>Heather</dc:creator>
  <cp:lastModifiedBy>Heather</cp:lastModifiedBy>
  <cp:revision>76</cp:revision>
  <dcterms:created xsi:type="dcterms:W3CDTF">2012-04-17T14:41:23Z</dcterms:created>
  <dcterms:modified xsi:type="dcterms:W3CDTF">2012-11-21T22:33:12Z</dcterms:modified>
</cp:coreProperties>
</file>