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5" r:id="rId16"/>
    <p:sldId id="271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87" r:id="rId28"/>
    <p:sldId id="288" r:id="rId29"/>
    <p:sldId id="290" r:id="rId30"/>
    <p:sldId id="289" r:id="rId31"/>
    <p:sldId id="291" r:id="rId32"/>
    <p:sldId id="260" r:id="rId33"/>
    <p:sldId id="292" r:id="rId34"/>
    <p:sldId id="293" r:id="rId35"/>
    <p:sldId id="314" r:id="rId36"/>
    <p:sldId id="294" r:id="rId37"/>
    <p:sldId id="296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256" r:id="rId51"/>
    <p:sldId id="307" r:id="rId52"/>
    <p:sldId id="309" r:id="rId53"/>
    <p:sldId id="310" r:id="rId54"/>
    <p:sldId id="312" r:id="rId55"/>
    <p:sldId id="311" r:id="rId56"/>
    <p:sldId id="313" r:id="rId57"/>
    <p:sldId id="25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7" autoAdjust="0"/>
    <p:restoredTop sz="90625" autoAdjust="0"/>
  </p:normalViewPr>
  <p:slideViewPr>
    <p:cSldViewPr snapToGrid="0">
      <p:cViewPr varScale="1">
        <p:scale>
          <a:sx n="74" d="100"/>
          <a:sy n="74" d="100"/>
        </p:scale>
        <p:origin x="7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1A49-31F7-4212-AA31-14E7F8AC2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8900-70C9-4BC7-B32E-B6D8EDFC2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2C67D-C6D3-4ED8-B4A9-A7DF4482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5A5D-0B77-4B15-8C81-0245B8E2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28ABF-CCC4-4498-B686-F5768DEE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8901-037F-4EE2-9869-61DF6A46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DFF49-8366-4C58-966A-EFE771AD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4F17B-869F-493C-928D-622417C84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09602-2414-4465-993B-360ADA92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D1F8-4BD9-4CA3-853E-47362ABD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A771-DDA9-4D61-AA0C-E5B4ED71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6487F-0368-45A9-9C4B-90F26CB78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7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B65CB-AEDE-44FF-B7B5-52835F502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E870A-F9F7-402C-922B-5BA565EBE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389B1-04E4-442E-BD90-05D220E9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11705-7FE7-4FCB-9C89-D931B156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93B06-EECB-4796-918C-D09C3747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52BB6-A2AA-472C-A730-91F7D2EFB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E278C-17B6-4A0C-AC72-64C853E68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23D3B3-07E7-48DB-84BB-16A231644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D76FD-62E2-4351-9DE7-A98F3C05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95C55-CB87-4589-A7CA-C1BA0495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FCFFF-B99E-4AEB-BB8F-8BB5EB85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8428E-C0C9-48E2-B9B6-4AE3B534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F5645-5316-4D3A-A269-5FA6BD04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4DDB9-B7DD-4B4B-9C9F-6A701F454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E3508F-F71E-4785-82C5-C5E9B1B8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CD23B-2CDC-46BE-ACBB-21948703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7219-9F11-43DB-A2F7-0DA3E4BD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B084F-258C-4B8F-B242-E44C814B4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B1B960-59B3-4B0D-9378-E972EF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B5CD0-24DD-4E17-AFDD-4A8D4624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6BA2-A7C6-4AC8-87F4-60C8D3EBE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2813A-41C1-48C2-9FDE-0593EACB5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F65E8-303B-43B9-AA2E-5964B6CE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009C7-23AC-4D15-B9F5-95C6454E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A0352-FE33-417A-B88B-0C6E8DD7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0325EB-09E5-47A5-9324-2F2D6362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2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6D51D0-0F85-4929-AEEA-67D1CC1EF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2EA8D-CA9D-4A7F-B701-07BA242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FD35A-4B4A-4471-A907-62B209B0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1794F-5388-4841-B2FF-E7D6743E6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C94A-9E65-4E03-8EA9-FCD67830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31A0C-5444-4AC2-AA6F-D0E4E2881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2B735-2431-4F3D-A72C-866A7E2C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442E8-D2F0-4DC6-AFEC-F4D56693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92A34-AB13-4A65-9859-0344459B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35B464-8B28-4CE1-AF4A-A93B50E95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5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9ECA76-2180-41CE-B9D1-C96008A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518D9-8F1A-4EB1-A764-98D0C15B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89B13-F627-4680-BD92-E91663AA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58623-3A04-497C-82DE-94618A9A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369AC-5130-47FE-99CB-BBF784A8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09A33-E4C0-40A5-89F2-A9EE8CFFE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1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8928F-8FB8-43DC-BC2B-AB9D2151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04CAA-751D-47E1-B32B-625A8B5A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0F314-1D13-4B0E-B465-E997BF70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8F5E9-999F-474B-B9F5-F8587CE22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B9304-32D0-4116-9355-A5AACC614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D98686-F791-4EAA-8AFA-772DD56C4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FDC78-CB0B-4E70-A478-625C8D40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587E-0D65-4B44-BF2F-92235B28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B489E-C7A6-4E3D-B5CF-FEFC2E1BB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13E90-22A3-403C-957B-F1FACA1C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DF45A-DF0A-4760-885D-3B172E08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D769-FD40-4ED4-8006-9F5F9361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2ED00C-0C8C-44C3-8FD1-67EA77B70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64EB4C-9097-478B-8361-28DCEB72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F3CBE-8C40-4EC0-8592-D976A988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71ED1-C2D1-40D6-9D6A-AF4232DA3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90C5A-914A-4F5B-9C04-B0C5FE408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0EBA2-146F-46FB-8AE3-87287BF6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C41E-4CAE-4A59-98A5-B9E00684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B1621-3C55-49C9-8515-C07F2B01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1756FE-4234-4471-A924-E195910EB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28EE03-F00C-47C8-96A2-D916CE226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6A1F2-EEDA-4A3E-AE81-E63DDA72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900D8-D050-4F16-937E-C7EFDB81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21B2-7C4C-4057-935F-AB7D2946A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5F7F-AEAB-4309-A6BB-26A31BC4E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D65069-DE4F-41E8-AFFA-C8262469A1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8CB9D-973F-4DCD-A78A-DA5339861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3D32-92E5-4485-8B85-6AA4F366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43171-7BA1-4B5B-B75B-B617A439F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sistiveware.com/learn-aac/follow-their-lead-how-to-be-a-respectful-communication-partn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inlanguage.gov/guidelines/" TargetMode="External"/><Relationship Id="rId2" Type="http://schemas.openxmlformats.org/officeDocument/2006/relationships/hyperlink" Target="https://hemingway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tworks.org/clear-language-resource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pendyslexic.or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app/id496177674" TargetMode="External"/><Relationship Id="rId2" Type="http://schemas.openxmlformats.org/officeDocument/2006/relationships/hyperlink" Target="https://www.helperbird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abilityvisibilityproject.com/2022/04/12/making-a-case-for-self-description-its-not-about-eye-candy/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--kSOPjEv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kWku8PZG1E0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1Fo_M_tj6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asty.co/recipe/somali-bariis-as-made-by-amal-dalm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72CD-970E-423E-8E86-5461E4D7E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33" y="790767"/>
            <a:ext cx="11374734" cy="2387600"/>
          </a:xfrm>
        </p:spPr>
        <p:txBody>
          <a:bodyPr/>
          <a:lstStyle/>
          <a:p>
            <a:r>
              <a:rPr lang="en-US" dirty="0"/>
              <a:t>Tell the audience what to expect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E7662-9154-42BF-8AFF-560B81839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Accessibility Basics Tutorial</a:t>
            </a:r>
          </a:p>
        </p:txBody>
      </p:sp>
    </p:spTree>
    <p:extLst>
      <p:ext uri="{BB962C8B-B14F-4D97-AF65-F5344CB8AC3E}">
        <p14:creationId xmlns:p14="http://schemas.microsoft.com/office/powerpoint/2010/main" val="240098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B18A-4786-4E59-9DAD-BD4B7FCF1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 multiple ways to communicate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3449C-9B6A-4822-90E3-F71DDB7C8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0854"/>
            <a:ext cx="9144000" cy="1655762"/>
          </a:xfrm>
        </p:spPr>
        <p:txBody>
          <a:bodyPr/>
          <a:lstStyle/>
          <a:p>
            <a:r>
              <a:rPr lang="en-US" dirty="0"/>
              <a:t>Accessibility Basics Tutorial</a:t>
            </a:r>
          </a:p>
        </p:txBody>
      </p:sp>
    </p:spTree>
    <p:extLst>
      <p:ext uri="{BB962C8B-B14F-4D97-AF65-F5344CB8AC3E}">
        <p14:creationId xmlns:p14="http://schemas.microsoft.com/office/powerpoint/2010/main" val="342515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A2F2-A0FC-49D4-ABCA-3283ECF7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25CD-57BC-4E4F-BAD5-DA8268D65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Be flexible &amp; ready to improvise </a:t>
            </a:r>
          </a:p>
          <a:p>
            <a:pPr>
              <a:lnSpc>
                <a:spcPct val="150000"/>
              </a:lnSpc>
            </a:pPr>
            <a:r>
              <a:rPr lang="en-US" dirty="0"/>
              <a:t>Expect people to use different methods in different situations</a:t>
            </a:r>
          </a:p>
          <a:p>
            <a:pPr>
              <a:lnSpc>
                <a:spcPct val="150000"/>
              </a:lnSpc>
            </a:pPr>
            <a:r>
              <a:rPr lang="en-US" dirty="0"/>
              <a:t>Don’t pretend to understand something if you haven’t</a:t>
            </a:r>
          </a:p>
        </p:txBody>
      </p:sp>
    </p:spTree>
    <p:extLst>
      <p:ext uri="{BB962C8B-B14F-4D97-AF65-F5344CB8AC3E}">
        <p14:creationId xmlns:p14="http://schemas.microsoft.com/office/powerpoint/2010/main" val="189443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CAFA-4A05-4E30-8549-0563EBEC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B29A-6EB4-4289-9A1F-E9DF1676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Say your name before speaking.</a:t>
            </a:r>
          </a:p>
          <a:p>
            <a:pPr>
              <a:lnSpc>
                <a:spcPct val="150000"/>
              </a:lnSpc>
            </a:pPr>
            <a:r>
              <a:rPr lang="en-US" dirty="0"/>
              <a:t>Allow the audience to unmute on Zoom for questions and comments.</a:t>
            </a:r>
          </a:p>
          <a:p>
            <a:pPr>
              <a:lnSpc>
                <a:spcPct val="150000"/>
              </a:lnSpc>
            </a:pPr>
            <a:r>
              <a:rPr lang="en-US" dirty="0"/>
              <a:t>In person, make sure all speakers speak into a mic. </a:t>
            </a:r>
          </a:p>
          <a:p>
            <a:pPr>
              <a:lnSpc>
                <a:spcPct val="150000"/>
              </a:lnSpc>
            </a:pPr>
            <a:r>
              <a:rPr lang="en-US" dirty="0"/>
              <a:t>If not possible, make sure someone with a mic repeats questions and comments for the whole audience.</a:t>
            </a:r>
          </a:p>
        </p:txBody>
      </p:sp>
    </p:spTree>
    <p:extLst>
      <p:ext uri="{BB962C8B-B14F-4D97-AF65-F5344CB8AC3E}">
        <p14:creationId xmlns:p14="http://schemas.microsoft.com/office/powerpoint/2010/main" val="200814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98F0-D38D-49AD-807D-A9849437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E789-020B-4E2B-8C53-4C7B408CA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Read comments from the Zoom chat aloud. </a:t>
            </a:r>
          </a:p>
          <a:p>
            <a:r>
              <a:rPr lang="en-US" dirty="0"/>
              <a:t>In person, provide a number where participants can send a text message to ask a confidential question or request help.</a:t>
            </a:r>
          </a:p>
          <a:p>
            <a:r>
              <a:rPr lang="en-US" dirty="0"/>
              <a:t>In conversations with an AAC user, expect to move at a slower pace and allow plenty of wait time for the AAC user to compose their message.</a:t>
            </a:r>
          </a:p>
          <a:p>
            <a:pPr lvl="1"/>
            <a:r>
              <a:rPr lang="en-US" sz="2400" dirty="0"/>
              <a:t>Average words/minute in speech: 150-170 </a:t>
            </a:r>
          </a:p>
          <a:p>
            <a:pPr lvl="1"/>
            <a:r>
              <a:rPr lang="en-US" sz="2400" dirty="0"/>
              <a:t>Average words/minute in AAC: 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Read more </a:t>
            </a:r>
            <a:r>
              <a:rPr lang="en-US" dirty="0">
                <a:hlinkClick r:id="rId2"/>
              </a:rPr>
              <a:t>tips from </a:t>
            </a:r>
            <a:r>
              <a:rPr lang="en-US" dirty="0" err="1">
                <a:hlinkClick r:id="rId2"/>
              </a:rPr>
              <a:t>AssistiveWare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about facilitating successful communication with AAC users.</a:t>
            </a:r>
          </a:p>
        </p:txBody>
      </p:sp>
    </p:spTree>
    <p:extLst>
      <p:ext uri="{BB962C8B-B14F-4D97-AF65-F5344CB8AC3E}">
        <p14:creationId xmlns:p14="http://schemas.microsoft.com/office/powerpoint/2010/main" val="107107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B1E8-7053-4C06-A1DA-3A56CFA1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7E491-1F1E-4081-85B9-ABE53C14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person, have pencil and paper so audience members can take notes or submit written questions or comments. </a:t>
            </a:r>
          </a:p>
          <a:p>
            <a:r>
              <a:rPr lang="en-US" dirty="0"/>
              <a:t>Offer access to tools that make handwriting more comfortable. </a:t>
            </a:r>
          </a:p>
        </p:txBody>
      </p:sp>
      <p:pic>
        <p:nvPicPr>
          <p:cNvPr id="2050" name="Picture 2" descr="Pencil Grips, Assorted Shapes and Colors">
            <a:extLst>
              <a:ext uri="{FF2B5EF4-FFF2-40B4-BE49-F238E27FC236}">
                <a16:creationId xmlns:a16="http://schemas.microsoft.com/office/drawing/2014/main" id="{36981676-7655-443F-9931-1C63D1BB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38" y="3811359"/>
            <a:ext cx="4064282" cy="28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-Write Beginner Pencils - thick and triangular shaped">
            <a:extLst>
              <a:ext uri="{FF2B5EF4-FFF2-40B4-BE49-F238E27FC236}">
                <a16:creationId xmlns:a16="http://schemas.microsoft.com/office/drawing/2014/main" id="{DF245376-DAA6-47D6-B3F4-2A274E9D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207">
            <a:off x="6589115" y="2699297"/>
            <a:ext cx="4491701" cy="44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0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BE69-8D8E-44B4-8F64-0DE550FF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307"/>
            <a:ext cx="10515600" cy="1325563"/>
          </a:xfrm>
        </p:spPr>
        <p:txBody>
          <a:bodyPr/>
          <a:lstStyle/>
          <a:p>
            <a:r>
              <a:rPr lang="en-US" dirty="0"/>
              <a:t>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1474-8912-4940-A7CC-B1E6FBEAE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section on ASL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8865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F9E-BA37-4562-94B4-C03C64973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3622"/>
            <a:ext cx="9144000" cy="2387600"/>
          </a:xfrm>
        </p:spPr>
        <p:txBody>
          <a:bodyPr/>
          <a:lstStyle/>
          <a:p>
            <a:r>
              <a:rPr lang="en-US" dirty="0"/>
              <a:t>Use Plain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B36AA-8E5C-42D1-9EEA-73419A726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Accessibility Basics Tutorial</a:t>
            </a:r>
          </a:p>
        </p:txBody>
      </p:sp>
    </p:spTree>
    <p:extLst>
      <p:ext uri="{BB962C8B-B14F-4D97-AF65-F5344CB8AC3E}">
        <p14:creationId xmlns:p14="http://schemas.microsoft.com/office/powerpoint/2010/main" val="19976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F3EB-E06B-460D-98AD-C7522808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plain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331C-7FC0-474F-AABB-295C9DBD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Helps communication reach a wider audience </a:t>
            </a:r>
          </a:p>
          <a:p>
            <a:pPr>
              <a:lnSpc>
                <a:spcPct val="150000"/>
              </a:lnSpc>
            </a:pPr>
            <a:r>
              <a:rPr lang="en-US" dirty="0"/>
              <a:t>Benefits English language learners</a:t>
            </a:r>
          </a:p>
          <a:p>
            <a:pPr>
              <a:lnSpc>
                <a:spcPct val="150000"/>
              </a:lnSpc>
            </a:pPr>
            <a:r>
              <a:rPr lang="en-US" dirty="0"/>
              <a:t>Benefits neurodivergent people </a:t>
            </a:r>
          </a:p>
          <a:p>
            <a:pPr>
              <a:lnSpc>
                <a:spcPct val="150000"/>
              </a:lnSpc>
            </a:pPr>
            <a:r>
              <a:rPr lang="en-US" dirty="0"/>
              <a:t>Benefits people with cognitive disabilities </a:t>
            </a:r>
          </a:p>
          <a:p>
            <a:pPr>
              <a:lnSpc>
                <a:spcPct val="150000"/>
              </a:lnSpc>
            </a:pPr>
            <a:r>
              <a:rPr lang="en-US" dirty="0"/>
              <a:t>Shows respect for your audience’s time</a:t>
            </a:r>
          </a:p>
        </p:txBody>
      </p:sp>
    </p:spTree>
    <p:extLst>
      <p:ext uri="{BB962C8B-B14F-4D97-AF65-F5344CB8AC3E}">
        <p14:creationId xmlns:p14="http://schemas.microsoft.com/office/powerpoint/2010/main" val="367877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0C19-CC7B-4E88-970F-396FEB1B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plain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084A7-8738-4706-B138-A75328E85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When you’re communicating specific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When you’re teaching a specific skill </a:t>
            </a:r>
          </a:p>
        </p:txBody>
      </p:sp>
    </p:spTree>
    <p:extLst>
      <p:ext uri="{BB962C8B-B14F-4D97-AF65-F5344CB8AC3E}">
        <p14:creationId xmlns:p14="http://schemas.microsoft.com/office/powerpoint/2010/main" val="11604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C3DC-4C0B-4F15-91EE-A6E0709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plain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A8E8-B876-45B4-8EFE-D63FC8443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Term of art </a:t>
            </a:r>
          </a:p>
          <a:p>
            <a:pPr>
              <a:lnSpc>
                <a:spcPct val="150000"/>
              </a:lnSpc>
            </a:pPr>
            <a:r>
              <a:rPr lang="en-US" dirty="0"/>
              <a:t>Referenced in federal law and policy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Direct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Clear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Concise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Literal</a:t>
            </a:r>
          </a:p>
        </p:txBody>
      </p:sp>
    </p:spTree>
    <p:extLst>
      <p:ext uri="{BB962C8B-B14F-4D97-AF65-F5344CB8AC3E}">
        <p14:creationId xmlns:p14="http://schemas.microsoft.com/office/powerpoint/2010/main" val="381947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16AD-DD63-4ECF-B16D-8FBE523D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live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FB1C-3695-419F-BF25-8F0A70874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Help people anticipate what they need to participate </a:t>
            </a:r>
          </a:p>
          <a:p>
            <a:pPr>
              <a:lnSpc>
                <a:spcPct val="150000"/>
              </a:lnSpc>
            </a:pPr>
            <a:r>
              <a:rPr lang="en-US" dirty="0"/>
              <a:t>Reduce and manage anxiety</a:t>
            </a:r>
          </a:p>
        </p:txBody>
      </p:sp>
    </p:spTree>
    <p:extLst>
      <p:ext uri="{BB962C8B-B14F-4D97-AF65-F5344CB8AC3E}">
        <p14:creationId xmlns:p14="http://schemas.microsoft.com/office/powerpoint/2010/main" val="10431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C3D1-9E8D-44A8-9B93-0A568578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F693-C293-448C-A29C-2EF3FEC5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make people guess what you mean.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That’s interesting.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That’s weird. </a:t>
            </a:r>
          </a:p>
          <a:p>
            <a:pPr marL="0" indent="0">
              <a:buNone/>
            </a:pPr>
            <a:r>
              <a:rPr lang="en-US" dirty="0"/>
              <a:t>	That’s fascinating.</a:t>
            </a:r>
          </a:p>
        </p:txBody>
      </p:sp>
      <p:pic>
        <p:nvPicPr>
          <p:cNvPr id="7" name="Graphic 6" descr="Don't say">
            <a:extLst>
              <a:ext uri="{FF2B5EF4-FFF2-40B4-BE49-F238E27FC236}">
                <a16:creationId xmlns:a16="http://schemas.microsoft.com/office/drawing/2014/main" id="{66580CE8-441D-4F1B-B9FC-A86EFC634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456" y="2695349"/>
            <a:ext cx="500028" cy="500028"/>
          </a:xfrm>
          <a:prstGeom prst="rect">
            <a:avLst/>
          </a:prstGeom>
        </p:spPr>
      </p:pic>
      <p:pic>
        <p:nvPicPr>
          <p:cNvPr id="5" name="Graphic 4" descr="Say">
            <a:extLst>
              <a:ext uri="{FF2B5EF4-FFF2-40B4-BE49-F238E27FC236}">
                <a16:creationId xmlns:a16="http://schemas.microsoft.com/office/drawing/2014/main" id="{F368B1A0-B7AF-4C09-9494-090D719CF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456" y="3807296"/>
            <a:ext cx="618811" cy="6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9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F799-EC45-4AA7-A668-751B27BE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(b)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A660-5366-489B-A781-B8348AC0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disguise instructions or requirements as suggestions.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It would be great if you could finish this by tomorrow. </a:t>
            </a:r>
          </a:p>
          <a:p>
            <a:pPr marL="0" indent="0">
              <a:buNone/>
            </a:pPr>
            <a:r>
              <a:rPr lang="en-US" dirty="0"/>
              <a:t>	Please finish this by tomorrow.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disguise questions as statements or vice versa.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It would be great if you could let me know what you think.</a:t>
            </a:r>
          </a:p>
          <a:p>
            <a:pPr marL="0" indent="0">
              <a:buNone/>
            </a:pPr>
            <a:r>
              <a:rPr lang="en-US" dirty="0"/>
              <a:t>	What do you think?</a:t>
            </a:r>
          </a:p>
        </p:txBody>
      </p:sp>
      <p:pic>
        <p:nvPicPr>
          <p:cNvPr id="5" name="Graphic 4" descr="Don't say">
            <a:extLst>
              <a:ext uri="{FF2B5EF4-FFF2-40B4-BE49-F238E27FC236}">
                <a16:creationId xmlns:a16="http://schemas.microsoft.com/office/drawing/2014/main" id="{27BE3169-81D9-4E26-8CED-93CDEC57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845" y="2715445"/>
            <a:ext cx="449786" cy="449786"/>
          </a:xfrm>
          <a:prstGeom prst="rect">
            <a:avLst/>
          </a:prstGeom>
        </p:spPr>
      </p:pic>
      <p:pic>
        <p:nvPicPr>
          <p:cNvPr id="4" name="Graphic 3" descr="Say">
            <a:extLst>
              <a:ext uri="{FF2B5EF4-FFF2-40B4-BE49-F238E27FC236}">
                <a16:creationId xmlns:a16="http://schemas.microsoft.com/office/drawing/2014/main" id="{A73E16A5-8DEF-4BC4-99F1-2FEFF18B7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9845" y="3158472"/>
            <a:ext cx="449786" cy="449786"/>
          </a:xfrm>
          <a:prstGeom prst="rect">
            <a:avLst/>
          </a:prstGeom>
        </p:spPr>
      </p:pic>
      <p:pic>
        <p:nvPicPr>
          <p:cNvPr id="6" name="Graphic 5" descr="Don't say">
            <a:extLst>
              <a:ext uri="{FF2B5EF4-FFF2-40B4-BE49-F238E27FC236}">
                <a16:creationId xmlns:a16="http://schemas.microsoft.com/office/drawing/2014/main" id="{40C6E20D-344B-46F5-BD88-9D1A18978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845" y="4998095"/>
            <a:ext cx="449786" cy="449786"/>
          </a:xfrm>
          <a:prstGeom prst="rect">
            <a:avLst/>
          </a:prstGeom>
        </p:spPr>
      </p:pic>
      <p:pic>
        <p:nvPicPr>
          <p:cNvPr id="7" name="Graphic 6" descr="Say">
            <a:extLst>
              <a:ext uri="{FF2B5EF4-FFF2-40B4-BE49-F238E27FC236}">
                <a16:creationId xmlns:a16="http://schemas.microsoft.com/office/drawing/2014/main" id="{9904ECA4-1076-40DC-95D9-181D38CD7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1546" y="5488974"/>
            <a:ext cx="449786" cy="4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3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730F-683F-430A-8276-88DF9CEE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4648-7025-4D21-B5AB-70126A60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4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Don’t hide the true subject of a sentence. (Avoid passive voice.)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Treaties were broken.</a:t>
            </a:r>
          </a:p>
          <a:p>
            <a:pPr marL="0" indent="0">
              <a:buNone/>
            </a:pPr>
            <a:r>
              <a:rPr lang="en-US" dirty="0"/>
              <a:t>	The U.S. government broke treaties.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hide the true verb of a sentence. (Avoid nominalization.)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We are responsible for the management of the program.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We</a:t>
            </a:r>
            <a:r>
              <a:rPr lang="en-US" dirty="0"/>
              <a:t> manage the program.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Graphic 3" descr="Say">
            <a:extLst>
              <a:ext uri="{FF2B5EF4-FFF2-40B4-BE49-F238E27FC236}">
                <a16:creationId xmlns:a16="http://schemas.microsoft.com/office/drawing/2014/main" id="{0A678CE0-BFD0-4A16-8E62-132BADD0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556" y="3073483"/>
            <a:ext cx="449786" cy="449786"/>
          </a:xfrm>
          <a:prstGeom prst="rect">
            <a:avLst/>
          </a:prstGeom>
        </p:spPr>
      </p:pic>
      <p:pic>
        <p:nvPicPr>
          <p:cNvPr id="5" name="Graphic 4" descr="Don't say">
            <a:extLst>
              <a:ext uri="{FF2B5EF4-FFF2-40B4-BE49-F238E27FC236}">
                <a16:creationId xmlns:a16="http://schemas.microsoft.com/office/drawing/2014/main" id="{88AC0F81-E5FC-4EB0-9F5E-5865450E7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556" y="2608502"/>
            <a:ext cx="449786" cy="449786"/>
          </a:xfrm>
          <a:prstGeom prst="rect">
            <a:avLst/>
          </a:prstGeom>
        </p:spPr>
      </p:pic>
      <p:pic>
        <p:nvPicPr>
          <p:cNvPr id="6" name="Graphic 5" descr="Say">
            <a:extLst>
              <a:ext uri="{FF2B5EF4-FFF2-40B4-BE49-F238E27FC236}">
                <a16:creationId xmlns:a16="http://schemas.microsoft.com/office/drawing/2014/main" id="{887D006F-62DC-48FA-B3E4-548438C0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556" y="5175264"/>
            <a:ext cx="449786" cy="449786"/>
          </a:xfrm>
          <a:prstGeom prst="rect">
            <a:avLst/>
          </a:prstGeom>
        </p:spPr>
      </p:pic>
      <p:pic>
        <p:nvPicPr>
          <p:cNvPr id="7" name="Graphic 6" descr="Don't say">
            <a:extLst>
              <a:ext uri="{FF2B5EF4-FFF2-40B4-BE49-F238E27FC236}">
                <a16:creationId xmlns:a16="http://schemas.microsoft.com/office/drawing/2014/main" id="{33F043CF-7B64-411C-B38C-1C07C4E3F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556" y="4710283"/>
            <a:ext cx="449786" cy="4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C7C3-F051-4DAB-B225-D70B4DC6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7760-6ED8-4E44-A48F-CEE8D66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977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Don’t use the same word to mean different things.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Go right after the stop sign? Yes, that’s right. </a:t>
            </a:r>
          </a:p>
          <a:p>
            <a:pPr marL="0" indent="0">
              <a:buNone/>
            </a:pPr>
            <a:r>
              <a:rPr lang="en-US" dirty="0"/>
              <a:t>	Go right after the stop sign? Yes, that’s correct.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use different words to mean the same thing.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/>
              <a:t>We pay taxes to the government. The state uses taxes to pay for schools.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We pay taxes to the government. The government uses taxes to pay for schools. </a:t>
            </a:r>
          </a:p>
        </p:txBody>
      </p:sp>
      <p:pic>
        <p:nvPicPr>
          <p:cNvPr id="4" name="Graphic 3" descr="Say">
            <a:extLst>
              <a:ext uri="{FF2B5EF4-FFF2-40B4-BE49-F238E27FC236}">
                <a16:creationId xmlns:a16="http://schemas.microsoft.com/office/drawing/2014/main" id="{1671D6C3-5EF8-453F-92ED-75D3FC5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0088" y="3072092"/>
            <a:ext cx="449786" cy="449786"/>
          </a:xfrm>
          <a:prstGeom prst="rect">
            <a:avLst/>
          </a:prstGeom>
        </p:spPr>
      </p:pic>
      <p:pic>
        <p:nvPicPr>
          <p:cNvPr id="5" name="Graphic 4" descr="Don't say">
            <a:extLst>
              <a:ext uri="{FF2B5EF4-FFF2-40B4-BE49-F238E27FC236}">
                <a16:creationId xmlns:a16="http://schemas.microsoft.com/office/drawing/2014/main" id="{9F2D2A41-30BC-40A7-8B86-4D134CAEB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0088" y="2608145"/>
            <a:ext cx="449786" cy="449786"/>
          </a:xfrm>
          <a:prstGeom prst="rect">
            <a:avLst/>
          </a:prstGeom>
        </p:spPr>
      </p:pic>
      <p:pic>
        <p:nvPicPr>
          <p:cNvPr id="6" name="Graphic 5" descr="Say">
            <a:extLst>
              <a:ext uri="{FF2B5EF4-FFF2-40B4-BE49-F238E27FC236}">
                <a16:creationId xmlns:a16="http://schemas.microsoft.com/office/drawing/2014/main" id="{C406504C-3892-492E-8F3F-D9B00D2FD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48" y="5406375"/>
            <a:ext cx="449786" cy="449786"/>
          </a:xfrm>
          <a:prstGeom prst="rect">
            <a:avLst/>
          </a:prstGeom>
        </p:spPr>
      </p:pic>
      <p:pic>
        <p:nvPicPr>
          <p:cNvPr id="7" name="Graphic 6" descr="Don't say">
            <a:extLst>
              <a:ext uri="{FF2B5EF4-FFF2-40B4-BE49-F238E27FC236}">
                <a16:creationId xmlns:a16="http://schemas.microsoft.com/office/drawing/2014/main" id="{9B05F6FD-374D-49D5-A8A2-C5586B572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048" y="4664228"/>
            <a:ext cx="449786" cy="4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1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7340-CA51-485D-ADE2-2EBB5D3A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F017-C54F-4E3B-A9D5-C6B7D2BA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Prefer shorter and simpler sentence constructions.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Prefer shorter and simpler words.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Choose Germanic words instead of Latin and Greek borrowings.  </a:t>
            </a:r>
          </a:p>
        </p:txBody>
      </p:sp>
    </p:spTree>
    <p:extLst>
      <p:ext uri="{BB962C8B-B14F-4D97-AF65-F5344CB8AC3E}">
        <p14:creationId xmlns:p14="http://schemas.microsoft.com/office/powerpoint/2010/main" val="1880379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1EEA-11DE-408E-A23D-8C0BD778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EF2D-DCC2-4586-9FAB-31C402CC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Avoid euphemisms.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figurative language in addition to the literal, not instead.</a:t>
            </a:r>
          </a:p>
        </p:txBody>
      </p:sp>
    </p:spTree>
    <p:extLst>
      <p:ext uri="{BB962C8B-B14F-4D97-AF65-F5344CB8AC3E}">
        <p14:creationId xmlns:p14="http://schemas.microsoft.com/office/powerpoint/2010/main" val="205099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756E-F625-4A58-BB33-7EBB54DD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language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D792-8E09-4472-BD02-2A2F8826B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Hemingway Editor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Federal plain language guidelines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Clear Language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67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1EFB-2651-4968-B9F4-796FDE09D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Create a navigable document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0FFCB-89D8-41C2-8DB2-752E29EEF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Accessibility Basics Tutorial</a:t>
            </a:r>
          </a:p>
        </p:txBody>
      </p:sp>
    </p:spTree>
    <p:extLst>
      <p:ext uri="{BB962C8B-B14F-4D97-AF65-F5344CB8AC3E}">
        <p14:creationId xmlns:p14="http://schemas.microsoft.com/office/powerpoint/2010/main" val="867565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B83A-ACBF-46CE-8B9D-47F197E6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D1B01-6B9D-44E3-B58A-76D98DDB9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Break up text into sections and subsections. Improves readability!</a:t>
            </a:r>
          </a:p>
          <a:p>
            <a:pPr>
              <a:lnSpc>
                <a:spcPct val="150000"/>
              </a:lnSpc>
            </a:pPr>
            <a:r>
              <a:rPr lang="en-US" dirty="0"/>
              <a:t>Give each section a heading. Improves navigation! </a:t>
            </a:r>
          </a:p>
          <a:p>
            <a:pPr>
              <a:lnSpc>
                <a:spcPct val="150000"/>
              </a:lnSpc>
            </a:pPr>
            <a:r>
              <a:rPr lang="en-US" dirty="0"/>
              <a:t>Good headings are short, informative, and unique (no duplicates).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96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E95D-0C6A-4C7F-9B67-1E42B17E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built-in heading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166C-1D1A-4F26-89D3-66507086D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These styles tell assistive technology that the text is a heading.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This allows assistive technology users to skip directly from heading to heading.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Failing to use the built-in heading styles defeats the purpose of headings.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You can change the visual formatting of a heading style as necessary.</a:t>
            </a:r>
          </a:p>
        </p:txBody>
      </p:sp>
    </p:spTree>
    <p:extLst>
      <p:ext uri="{BB962C8B-B14F-4D97-AF65-F5344CB8AC3E}">
        <p14:creationId xmlns:p14="http://schemas.microsoft.com/office/powerpoint/2010/main" val="330412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EC0D-1D8F-47D9-A0F5-0C2B3D6A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slides and 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59283-66D1-44DC-89B5-B88B75137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Provide access to the contents of slides and handouts for people who can’t access or process that content during the live event.</a:t>
            </a:r>
          </a:p>
          <a:p>
            <a:pPr>
              <a:lnSpc>
                <a:spcPct val="150000"/>
              </a:lnSpc>
            </a:pPr>
            <a:r>
              <a:rPr lang="en-US" dirty="0"/>
              <a:t>Share in advance wherever possible for equity.</a:t>
            </a:r>
          </a:p>
          <a:p>
            <a:pPr>
              <a:lnSpc>
                <a:spcPct val="150000"/>
              </a:lnSpc>
            </a:pPr>
            <a:r>
              <a:rPr lang="en-US" dirty="0"/>
              <a:t>Share after the event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6901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A585-B959-4781-9A2A-C02B6055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correct heading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BA02-C82E-4F30-8F2B-13A73305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8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Heading level must be based on the logical structure of the document.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main title is Heading 1. Only one instance of Heading 1 per document.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Main section headings are Heading 2s.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Heading 3s are subsections of Heading 2 sections. Heading 4s are subsections of Heading 3 sections. And so on.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Do not skip a heading level!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Do not choose heading level based on the default visual formatting of that  heading style! </a:t>
            </a:r>
          </a:p>
        </p:txBody>
      </p:sp>
    </p:spTree>
    <p:extLst>
      <p:ext uri="{BB962C8B-B14F-4D97-AF65-F5344CB8AC3E}">
        <p14:creationId xmlns:p14="http://schemas.microsoft.com/office/powerpoint/2010/main" val="337150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8AD2-297F-434E-943E-A71B1021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slide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E8C2-BFDD-4F5C-A466-EB62C8A57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Slide titles play the role of headings in a slide deck</a:t>
            </a:r>
          </a:p>
          <a:p>
            <a:pPr>
              <a:lnSpc>
                <a:spcPct val="150000"/>
              </a:lnSpc>
            </a:pPr>
            <a:r>
              <a:rPr lang="en-US" dirty="0"/>
              <a:t>Slide titles should be descriptive and unique (no duplicates)</a:t>
            </a:r>
          </a:p>
          <a:p>
            <a:pPr>
              <a:lnSpc>
                <a:spcPct val="150000"/>
              </a:lnSpc>
            </a:pPr>
            <a:r>
              <a:rPr lang="en-US" dirty="0"/>
              <a:t>Use the built-in slide title field</a:t>
            </a:r>
          </a:p>
        </p:txBody>
      </p:sp>
    </p:spTree>
    <p:extLst>
      <p:ext uri="{BB962C8B-B14F-4D97-AF65-F5344CB8AC3E}">
        <p14:creationId xmlns:p14="http://schemas.microsoft.com/office/powerpoint/2010/main" val="222156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9D48D14-8C96-45F5-A95E-85D16433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</a:t>
            </a:r>
          </a:p>
        </p:txBody>
      </p:sp>
      <p:pic>
        <p:nvPicPr>
          <p:cNvPr id="1026" name="Picture 2" descr="Globe with North America continent highlighted">
            <a:extLst>
              <a:ext uri="{FF2B5EF4-FFF2-40B4-BE49-F238E27FC236}">
                <a16:creationId xmlns:a16="http://schemas.microsoft.com/office/drawing/2014/main" id="{49A2ADD7-9034-448A-BAA0-0457F2F2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6" y="1874452"/>
            <a:ext cx="4206073" cy="42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9BE72D-976F-4CDD-8985-65BB06EE3753}"/>
              </a:ext>
            </a:extLst>
          </p:cNvPr>
          <p:cNvSpPr txBox="1"/>
          <p:nvPr/>
        </p:nvSpPr>
        <p:spPr>
          <a:xfrm>
            <a:off x="5556739" y="2629309"/>
            <a:ext cx="312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A28CA-EEE7-42ED-A264-991F7712A11B}"/>
              </a:ext>
            </a:extLst>
          </p:cNvPr>
          <p:cNvSpPr txBox="1"/>
          <p:nvPr/>
        </p:nvSpPr>
        <p:spPr>
          <a:xfrm>
            <a:off x="5759381" y="3792822"/>
            <a:ext cx="312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United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98E35-9EAC-4FE5-946E-7971C8065750}"/>
              </a:ext>
            </a:extLst>
          </p:cNvPr>
          <p:cNvSpPr txBox="1"/>
          <p:nvPr/>
        </p:nvSpPr>
        <p:spPr>
          <a:xfrm>
            <a:off x="5556739" y="4831957"/>
            <a:ext cx="312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358887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B27B-A2A0-455E-B56E-83CD1715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AAE2-58E6-4F06-9CC0-0ED258A8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Appropriate use of lists improves readability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Lists don’t improve readability when list items are too long</a:t>
            </a:r>
          </a:p>
          <a:p>
            <a:pPr>
              <a:lnSpc>
                <a:spcPct val="150000"/>
              </a:lnSpc>
            </a:pPr>
            <a:r>
              <a:rPr lang="en-US" dirty="0"/>
              <a:t>Use the built in list function. Microsoft and Google will automatically detect and apply this to handwritten lists, but Adobe wont! </a:t>
            </a:r>
          </a:p>
        </p:txBody>
      </p:sp>
    </p:spTree>
    <p:extLst>
      <p:ext uri="{BB962C8B-B14F-4D97-AF65-F5344CB8AC3E}">
        <p14:creationId xmlns:p14="http://schemas.microsoft.com/office/powerpoint/2010/main" val="3792218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EE80-3822-4F55-8B03-E7CA8C01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9331-E3CD-45A0-B92B-E8636BE6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Tables are inherently less accessible for assistive technology users because they communicate information based on a visual array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Only use tables for data, not for layout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Format tables as a simple grid with one header row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Avoid header columns, split cells, or merged cells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Provide alt-text for tables</a:t>
            </a:r>
          </a:p>
        </p:txBody>
      </p:sp>
    </p:spTree>
    <p:extLst>
      <p:ext uri="{BB962C8B-B14F-4D97-AF65-F5344CB8AC3E}">
        <p14:creationId xmlns:p14="http://schemas.microsoft.com/office/powerpoint/2010/main" val="4236342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18CF-5B3B-4E18-8F5B-5FB48BD4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573"/>
            <a:ext cx="10515600" cy="1325563"/>
          </a:xfrm>
        </p:spPr>
        <p:txBody>
          <a:bodyPr/>
          <a:lstStyle/>
          <a:p>
            <a:r>
              <a:rPr lang="en-US" dirty="0"/>
              <a:t>Table layout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56760-C7D6-4767-ABDD-7FB384C7B763}"/>
              </a:ext>
            </a:extLst>
          </p:cNvPr>
          <p:cNvSpPr txBox="1"/>
          <p:nvPr/>
        </p:nvSpPr>
        <p:spPr>
          <a:xfrm>
            <a:off x="1504950" y="1894083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 column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8DF54C-3946-4653-8C06-3F2C769E4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49189"/>
              </p:ext>
            </p:extLst>
          </p:nvPr>
        </p:nvGraphicFramePr>
        <p:xfrm>
          <a:off x="3035301" y="1365731"/>
          <a:ext cx="8879607" cy="1549226"/>
        </p:xfrm>
        <a:graphic>
          <a:graphicData uri="http://schemas.openxmlformats.org/drawingml/2006/table">
            <a:tbl>
              <a:tblPr firstCol="1" bandCol="1">
                <a:tableStyleId>{073A0DAA-6AF3-43AB-8588-CEC1D06C72B9}</a:tableStyleId>
              </a:tblPr>
              <a:tblGrid>
                <a:gridCol w="2506517">
                  <a:extLst>
                    <a:ext uri="{9D8B030D-6E8A-4147-A177-3AD203B41FA5}">
                      <a16:colId xmlns:a16="http://schemas.microsoft.com/office/drawing/2014/main" val="3069324216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1789927076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7612426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1739024404"/>
                    </a:ext>
                  </a:extLst>
                </a:gridCol>
                <a:gridCol w="2050472">
                  <a:extLst>
                    <a:ext uri="{9D8B030D-6E8A-4147-A177-3AD203B41FA5}">
                      <a16:colId xmlns:a16="http://schemas.microsoft.com/office/drawing/2014/main" val="2128606951"/>
                    </a:ext>
                  </a:extLst>
                </a:gridCol>
              </a:tblGrid>
              <a:tr h="473373">
                <a:tc>
                  <a:txBody>
                    <a:bodyPr/>
                    <a:lstStyle/>
                    <a:p>
                      <a:r>
                        <a:rPr lang="en-US" sz="1800" dirty="0"/>
                        <a:t>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Montreal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Toronto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Minneapolis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Duluth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76336"/>
                  </a:ext>
                </a:extLst>
              </a:tr>
              <a:tr h="497936">
                <a:tc>
                  <a:txBody>
                    <a:bodyPr/>
                    <a:lstStyle/>
                    <a:p>
                      <a:r>
                        <a:rPr lang="en-US" sz="1800" dirty="0"/>
                        <a:t>States or provinces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Quebec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Minnesota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00005"/>
                  </a:ext>
                </a:extLst>
              </a:tr>
              <a:tr h="577917">
                <a:tc>
                  <a:txBody>
                    <a:bodyPr/>
                    <a:lstStyle/>
                    <a:p>
                      <a:r>
                        <a:rPr lang="en-US" sz="1800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271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E346307-A18F-46C4-A2C2-C7CC47EFA2C2}"/>
              </a:ext>
            </a:extLst>
          </p:cNvPr>
          <p:cNvSpPr txBox="1"/>
          <p:nvPr/>
        </p:nvSpPr>
        <p:spPr>
          <a:xfrm>
            <a:off x="1504950" y="342900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Merged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26D4DB-975B-4AA1-B0ED-528570F9C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69860"/>
              </p:ext>
            </p:extLst>
          </p:nvPr>
        </p:nvGraphicFramePr>
        <p:xfrm>
          <a:off x="3035301" y="3063513"/>
          <a:ext cx="8585199" cy="1828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861733">
                  <a:extLst>
                    <a:ext uri="{9D8B030D-6E8A-4147-A177-3AD203B41FA5}">
                      <a16:colId xmlns:a16="http://schemas.microsoft.com/office/drawing/2014/main" val="606190093"/>
                    </a:ext>
                  </a:extLst>
                </a:gridCol>
                <a:gridCol w="2861733">
                  <a:extLst>
                    <a:ext uri="{9D8B030D-6E8A-4147-A177-3AD203B41FA5}">
                      <a16:colId xmlns:a16="http://schemas.microsoft.com/office/drawing/2014/main" val="1903684010"/>
                    </a:ext>
                  </a:extLst>
                </a:gridCol>
                <a:gridCol w="2861733">
                  <a:extLst>
                    <a:ext uri="{9D8B030D-6E8A-4147-A177-3AD203B41FA5}">
                      <a16:colId xmlns:a16="http://schemas.microsoft.com/office/drawing/2014/main" val="777839761"/>
                    </a:ext>
                  </a:extLst>
                </a:gridCol>
              </a:tblGrid>
              <a:tr h="343916">
                <a:tc>
                  <a:txBody>
                    <a:bodyPr/>
                    <a:lstStyle/>
                    <a:p>
                      <a:r>
                        <a:rPr lang="en-US" sz="1800" dirty="0"/>
                        <a:t>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States or provinces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01174"/>
                  </a:ext>
                </a:extLst>
              </a:tr>
              <a:tr h="343916">
                <a:tc>
                  <a:txBody>
                    <a:bodyPr/>
                    <a:lstStyle/>
                    <a:p>
                      <a:r>
                        <a:rPr lang="en-US" sz="1800" dirty="0"/>
                        <a:t>Montreal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Quebec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Canada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903803"/>
                  </a:ext>
                </a:extLst>
              </a:tr>
              <a:tr h="343916">
                <a:tc>
                  <a:txBody>
                    <a:bodyPr/>
                    <a:lstStyle/>
                    <a:p>
                      <a:r>
                        <a:rPr lang="en-US" sz="1800" dirty="0"/>
                        <a:t>Toronto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Ontario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13710"/>
                  </a:ext>
                </a:extLst>
              </a:tr>
              <a:tr h="343916">
                <a:tc>
                  <a:txBody>
                    <a:bodyPr/>
                    <a:lstStyle/>
                    <a:p>
                      <a:r>
                        <a:rPr lang="en-US" sz="1800" dirty="0"/>
                        <a:t>Minneapolis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Minnesota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47211"/>
                  </a:ext>
                </a:extLst>
              </a:tr>
              <a:tr h="343916">
                <a:tc>
                  <a:txBody>
                    <a:bodyPr/>
                    <a:lstStyle/>
                    <a:p>
                      <a:r>
                        <a:rPr lang="en-US" sz="1800" dirty="0"/>
                        <a:t>Duluth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634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877106-7C16-4A74-9D6A-D634EF85AE8B}"/>
              </a:ext>
            </a:extLst>
          </p:cNvPr>
          <p:cNvSpPr txBox="1"/>
          <p:nvPr/>
        </p:nvSpPr>
        <p:spPr>
          <a:xfrm>
            <a:off x="1504950" y="5500909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grid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76B1B2-2573-46A7-868D-4473DE6F1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5092"/>
              </p:ext>
            </p:extLst>
          </p:nvPr>
        </p:nvGraphicFramePr>
        <p:xfrm>
          <a:off x="3035301" y="5078585"/>
          <a:ext cx="7842251" cy="146971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13525">
                  <a:extLst>
                    <a:ext uri="{9D8B030D-6E8A-4147-A177-3AD203B41FA5}">
                      <a16:colId xmlns:a16="http://schemas.microsoft.com/office/drawing/2014/main" val="956632934"/>
                    </a:ext>
                  </a:extLst>
                </a:gridCol>
                <a:gridCol w="2614363">
                  <a:extLst>
                    <a:ext uri="{9D8B030D-6E8A-4147-A177-3AD203B41FA5}">
                      <a16:colId xmlns:a16="http://schemas.microsoft.com/office/drawing/2014/main" val="2252081474"/>
                    </a:ext>
                  </a:extLst>
                </a:gridCol>
                <a:gridCol w="2614363">
                  <a:extLst>
                    <a:ext uri="{9D8B030D-6E8A-4147-A177-3AD203B41FA5}">
                      <a16:colId xmlns:a16="http://schemas.microsoft.com/office/drawing/2014/main" val="2111795510"/>
                    </a:ext>
                  </a:extLst>
                </a:gridCol>
              </a:tblGrid>
              <a:tr h="293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States or provinces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Countries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133521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Montreal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Quebec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Canada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324259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Toronto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Ontario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Canada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894721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Minneapolis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Minnesota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United States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289665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Duluth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Minnesota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United States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0104094"/>
                  </a:ext>
                </a:extLst>
              </a:tr>
            </a:tbl>
          </a:graphicData>
        </a:graphic>
      </p:graphicFrame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6F24046-D01B-4BE8-B915-C3973D74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895" y="5328808"/>
            <a:ext cx="713535" cy="713535"/>
          </a:xfrm>
          <a:prstGeom prst="rect">
            <a:avLst/>
          </a:prstGeom>
        </p:spPr>
      </p:pic>
      <p:pic>
        <p:nvPicPr>
          <p:cNvPr id="10" name="Graphic 9" descr="X">
            <a:extLst>
              <a:ext uri="{FF2B5EF4-FFF2-40B4-BE49-F238E27FC236}">
                <a16:creationId xmlns:a16="http://schemas.microsoft.com/office/drawing/2014/main" id="{72309D0D-2C89-494E-9FB8-8F44A6BEC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895" y="1894083"/>
            <a:ext cx="713535" cy="713535"/>
          </a:xfrm>
          <a:prstGeom prst="rect">
            <a:avLst/>
          </a:prstGeom>
        </p:spPr>
      </p:pic>
      <p:pic>
        <p:nvPicPr>
          <p:cNvPr id="11" name="Graphic 10" descr="X">
            <a:extLst>
              <a:ext uri="{FF2B5EF4-FFF2-40B4-BE49-F238E27FC236}">
                <a16:creationId xmlns:a16="http://schemas.microsoft.com/office/drawing/2014/main" id="{03E08240-C50C-4E75-9144-1E3F0CA6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895" y="3429000"/>
            <a:ext cx="713535" cy="7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DCBE-8DC8-4F8B-9992-D2D0140C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PDFs if you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52AC-FECE-4434-B3D6-6AC83598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PDFs are very common sites of failure for digital accessibility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If you can’t highlight text by clicking and dragging with your mouse, then the PDF is totally unreadable with a screen reader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If you export a PDF from Google Workspace, it will be very difficult to read and contain errors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If you export a PDF from Microsoft Office without applying specific accessibility measures, it will be difficult and unpleasant to read</a:t>
            </a:r>
          </a:p>
        </p:txBody>
      </p:sp>
    </p:spTree>
    <p:extLst>
      <p:ext uri="{BB962C8B-B14F-4D97-AF65-F5344CB8AC3E}">
        <p14:creationId xmlns:p14="http://schemas.microsoft.com/office/powerpoint/2010/main" val="446667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480B-94DE-49BE-8B22-CD02AA57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avoiding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E408-5CAD-48A4-AB81-0207DBB94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1" y="1802476"/>
            <a:ext cx="10515600" cy="435133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2400" dirty="0"/>
              <a:t>Share a Word or PowerPoint file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Share a Google Workspace file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Publish a Google Workspace file to the web (audience can’t edit)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86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A5BF-A618-4902-8725-D6547757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improving PDF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57360-5679-41AA-AAC6-BA19DEDA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262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Create a PDF in Microsoft Office by…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Composing the document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Running the Microsoft Accessibility Checker and applying the fixes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Generating the PDF via File &gt; Save as PDF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Under Save as &gt; Options, check “document structure tags for accessibility”</a:t>
            </a:r>
          </a:p>
          <a:p>
            <a:pPr>
              <a:spcAft>
                <a:spcPts val="600"/>
              </a:spcAft>
            </a:pPr>
            <a:r>
              <a:rPr lang="en-US" dirty="0"/>
              <a:t>Use a PDF, but include the language “alternative format available upon request” wherever you distribute the PDF</a:t>
            </a:r>
          </a:p>
        </p:txBody>
      </p:sp>
    </p:spTree>
    <p:extLst>
      <p:ext uri="{BB962C8B-B14F-4D97-AF65-F5344CB8AC3E}">
        <p14:creationId xmlns:p14="http://schemas.microsoft.com/office/powerpoint/2010/main" val="2081519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166D-985E-4DFB-BAD5-4B48BBD53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 text legibly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792CF-0CF1-444C-AB11-933BB7470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3531"/>
            <a:ext cx="9144000" cy="1655762"/>
          </a:xfrm>
        </p:spPr>
        <p:txBody>
          <a:bodyPr/>
          <a:lstStyle/>
          <a:p>
            <a:r>
              <a:rPr lang="en-US" dirty="0"/>
              <a:t>Accessibility Basics Tutorial</a:t>
            </a:r>
          </a:p>
        </p:txBody>
      </p:sp>
    </p:spTree>
    <p:extLst>
      <p:ext uri="{BB962C8B-B14F-4D97-AF65-F5344CB8AC3E}">
        <p14:creationId xmlns:p14="http://schemas.microsoft.com/office/powerpoint/2010/main" val="410515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EF43-28DC-4701-BB2D-2C1221F4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an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36C1-DFC2-4C6A-9FB9-0B6A4F4DD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Share before the event if possible. </a:t>
            </a:r>
          </a:p>
          <a:p>
            <a:pPr>
              <a:lnSpc>
                <a:spcPct val="150000"/>
              </a:lnSpc>
            </a:pPr>
            <a:r>
              <a:rPr lang="en-US" dirty="0"/>
              <a:t>If sharing at the beginning of an event, take a short break immediately after.</a:t>
            </a:r>
          </a:p>
          <a:p>
            <a:pPr>
              <a:lnSpc>
                <a:spcPct val="150000"/>
              </a:lnSpc>
            </a:pPr>
            <a:r>
              <a:rPr lang="en-US" dirty="0"/>
              <a:t>Stick to the agenda. Explicitly acknowledge deviations.</a:t>
            </a:r>
          </a:p>
        </p:txBody>
      </p:sp>
    </p:spTree>
    <p:extLst>
      <p:ext uri="{BB962C8B-B14F-4D97-AF65-F5344CB8AC3E}">
        <p14:creationId xmlns:p14="http://schemas.microsoft.com/office/powerpoint/2010/main" val="26379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24F7-6B0A-41ED-A267-E9D25D2B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4F7A-4DC5-4C56-BCB9-80C8BAD42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66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Keep it simple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Arial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Veranda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Times New Roman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DD1CC-5473-4922-A184-CD29828B448A}"/>
              </a:ext>
            </a:extLst>
          </p:cNvPr>
          <p:cNvSpPr txBox="1">
            <a:spLocks/>
          </p:cNvSpPr>
          <p:nvPr/>
        </p:nvSpPr>
        <p:spPr>
          <a:xfrm>
            <a:off x="6479853" y="1825625"/>
            <a:ext cx="4636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Avoid</a:t>
            </a:r>
          </a:p>
        </p:txBody>
      </p:sp>
      <p:pic>
        <p:nvPicPr>
          <p:cNvPr id="3074" name="Picture 2" descr="Squiggly and tilting letters; nonstandard letter shapes; extra shapes in the letters">
            <a:extLst>
              <a:ext uri="{FF2B5EF4-FFF2-40B4-BE49-F238E27FC236}">
                <a16:creationId xmlns:a16="http://schemas.microsoft.com/office/drawing/2014/main" id="{DC5AB2F2-D0CB-4009-B9BD-DAF8748C2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8607" r="12553" b="40591"/>
          <a:stretch/>
        </p:blipFill>
        <p:spPr bwMode="auto">
          <a:xfrm>
            <a:off x="6342926" y="2639023"/>
            <a:ext cx="4331303" cy="34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A5B1-F11C-48E3-8BA5-EF336366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 for dyslexia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93B3-F942-4A16-B95C-5A81F0B50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096"/>
            <a:ext cx="44215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hlinkClick r:id="rId2"/>
              </a:rPr>
              <a:t>OpenDyslexic</a:t>
            </a:r>
            <a:r>
              <a:rPr lang="en-US" dirty="0"/>
              <a:t> is a free font designed for dyslexia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D3404A-6AEC-4D13-BFEE-911647509240}"/>
              </a:ext>
            </a:extLst>
          </p:cNvPr>
          <p:cNvSpPr txBox="1">
            <a:spLocks/>
          </p:cNvSpPr>
          <p:nvPr/>
        </p:nvSpPr>
        <p:spPr>
          <a:xfrm>
            <a:off x="6805913" y="1976096"/>
            <a:ext cx="44215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Avoid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098" name="Picture 2" descr="Lowercase b, p, and d are effectively indistinguishable when rotated or reflected. Lowercase l and capital I are effectively indistinguishable. Numeral 0 and capital letter O are effectively indistinguishable. Lowercase g not shaped like handwritten g.">
            <a:extLst>
              <a:ext uri="{FF2B5EF4-FFF2-40B4-BE49-F238E27FC236}">
                <a16:creationId xmlns:a16="http://schemas.microsoft.com/office/drawing/2014/main" id="{9BC9D01E-0CFD-447B-834A-A1741E188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5324" r="8860" b="51223"/>
          <a:stretch/>
        </p:blipFill>
        <p:spPr bwMode="auto">
          <a:xfrm>
            <a:off x="6643867" y="2569186"/>
            <a:ext cx="5101256" cy="34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21BD-7A73-4663-9734-288986C1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1D7C-B2D2-4B97-9ADC-421F1DD14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12 </a:t>
            </a:r>
            <a:r>
              <a:rPr lang="en-US" sz="1200" dirty="0" err="1"/>
              <a:t>pt</a:t>
            </a:r>
            <a:r>
              <a:rPr lang="en-US" sz="1200" dirty="0"/>
              <a:t> or larger for documents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18 </a:t>
            </a:r>
            <a:r>
              <a:rPr lang="en-US" sz="1800" dirty="0" err="1"/>
              <a:t>pt</a:t>
            </a:r>
            <a:r>
              <a:rPr lang="en-US" sz="1800" dirty="0"/>
              <a:t> or larger for slides on personal computer screens</a:t>
            </a:r>
          </a:p>
          <a:p>
            <a:pPr>
              <a:lnSpc>
                <a:spcPct val="150000"/>
              </a:lnSpc>
            </a:pPr>
            <a:r>
              <a:rPr lang="en-US" dirty="0"/>
              <a:t>24 </a:t>
            </a:r>
            <a:r>
              <a:rPr lang="en-US" dirty="0" err="1"/>
              <a:t>pt</a:t>
            </a:r>
            <a:r>
              <a:rPr lang="en-US" dirty="0"/>
              <a:t> or larger for slides projected in person</a:t>
            </a:r>
          </a:p>
        </p:txBody>
      </p:sp>
    </p:spTree>
    <p:extLst>
      <p:ext uri="{BB962C8B-B14F-4D97-AF65-F5344CB8AC3E}">
        <p14:creationId xmlns:p14="http://schemas.microsoft.com/office/powerpoint/2010/main" val="4245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BB13-AEDC-4E0F-89FC-43DD3C94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3E274-A277-4477-B784-7BC58E259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High contrast between text and background. </a:t>
            </a:r>
            <a:r>
              <a:rPr lang="en-US" dirty="0">
                <a:hlinkClick r:id="rId2"/>
              </a:rPr>
              <a:t>Check contrast online.</a:t>
            </a:r>
            <a:endParaRPr lang="en-U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AND: dark text against light background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Black text is best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Low vision readers benefit from maximum contrast: black text against white background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Dyslexic readers benefit from softening the contrast: black text against cream or grey background</a:t>
            </a:r>
          </a:p>
        </p:txBody>
      </p:sp>
    </p:spTree>
    <p:extLst>
      <p:ext uri="{BB962C8B-B14F-4D97-AF65-F5344CB8AC3E}">
        <p14:creationId xmlns:p14="http://schemas.microsoft.com/office/powerpoint/2010/main" val="3786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E202-8F40-4995-9CD2-30887979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A0814-6496-4728-A127-75954293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099"/>
            <a:ext cx="10515600" cy="430186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Avoid italics, underline, and all-caps.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For all-caps, use the built-in formatting effect. Don’t capitalize the letters with your keyboard.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Avoid bolding long stretches of text.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Preserve healthy white space. 1.5 or double spacing is best.</a:t>
            </a:r>
          </a:p>
        </p:txBody>
      </p:sp>
    </p:spTree>
    <p:extLst>
      <p:ext uri="{BB962C8B-B14F-4D97-AF65-F5344CB8AC3E}">
        <p14:creationId xmlns:p14="http://schemas.microsoft.com/office/powerpoint/2010/main" val="20478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4414-8EE0-4513-ADEE-149BA800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FD68F-60B0-4079-AC52-9B632FBA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5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Left align text</a:t>
            </a:r>
          </a:p>
          <a:p>
            <a:pPr>
              <a:lnSpc>
                <a:spcPct val="150000"/>
              </a:lnSpc>
            </a:pPr>
            <a:r>
              <a:rPr lang="en-US" dirty="0"/>
              <a:t>Keep alignment consistent</a:t>
            </a:r>
          </a:p>
          <a:p>
            <a:pPr>
              <a:lnSpc>
                <a:spcPct val="150000"/>
              </a:lnSpc>
            </a:pPr>
            <a:r>
              <a:rPr lang="en-US" dirty="0"/>
              <a:t>Don’t justify text and keep spacing between words consistent</a:t>
            </a:r>
          </a:p>
          <a:p>
            <a:pPr>
              <a:lnSpc>
                <a:spcPct val="150000"/>
              </a:lnSpc>
            </a:pPr>
            <a:r>
              <a:rPr lang="en-US" dirty="0"/>
              <a:t>Remember that assistive technology users must read content in a single linear path</a:t>
            </a:r>
          </a:p>
          <a:p>
            <a:pPr>
              <a:lnSpc>
                <a:spcPct val="150000"/>
              </a:lnSpc>
            </a:pPr>
            <a:r>
              <a:rPr lang="en-US" dirty="0"/>
              <a:t>Avoid complicated multidimensional layouts like circles and spirals</a:t>
            </a:r>
          </a:p>
        </p:txBody>
      </p:sp>
      <p:pic>
        <p:nvPicPr>
          <p:cNvPr id="5122" name="Picture 2" descr="Enneagram graphic with text arrayed in concentric circles as well as radially out from the outer circle.">
            <a:extLst>
              <a:ext uri="{FF2B5EF4-FFF2-40B4-BE49-F238E27FC236}">
                <a16:creationId xmlns:a16="http://schemas.microsoft.com/office/drawing/2014/main" id="{4229903F-EAF3-4840-992C-4E89318A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10" y="885633"/>
            <a:ext cx="5257921" cy="50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27E6-DC55-4DEC-A0B4-827D89E5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F42A4-9558-4386-A710-6AC6927E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50" y="1825625"/>
            <a:ext cx="11153172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 single text formatting will be most accessible for everyone</a:t>
            </a:r>
          </a:p>
          <a:p>
            <a:pPr>
              <a:lnSpc>
                <a:spcPct val="150000"/>
              </a:lnSpc>
            </a:pPr>
            <a:r>
              <a:rPr lang="en-US" dirty="0"/>
              <a:t>Share customizable formats and encourage customization of text display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The text display in Microsoft Office files is easily customized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The text display on web pages is easily customized with built in reader modes in web browsers or a free app like </a:t>
            </a:r>
            <a:r>
              <a:rPr lang="en-US" dirty="0" err="1">
                <a:hlinkClick r:id="rId2"/>
              </a:rPr>
              <a:t>Helperbird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Paid apps like </a:t>
            </a:r>
            <a:r>
              <a:rPr lang="en-US" dirty="0">
                <a:hlinkClick r:id="rId3"/>
              </a:rPr>
              <a:t>Voice Dream Reader </a:t>
            </a:r>
            <a:r>
              <a:rPr lang="en-US" dirty="0"/>
              <a:t>allow text display to be customized in PDFs</a:t>
            </a:r>
          </a:p>
        </p:txBody>
      </p:sp>
    </p:spTree>
    <p:extLst>
      <p:ext uri="{BB962C8B-B14F-4D97-AF65-F5344CB8AC3E}">
        <p14:creationId xmlns:p14="http://schemas.microsoft.com/office/powerpoint/2010/main" val="19211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818B7-A653-41DB-8164-65B1C0F01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Give visual descriptions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D0F37D-0FEC-49D9-9375-654BDC3CA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936"/>
            <a:ext cx="9144000" cy="1655762"/>
          </a:xfrm>
        </p:spPr>
        <p:txBody>
          <a:bodyPr/>
          <a:lstStyle/>
          <a:p>
            <a:r>
              <a:rPr lang="en-US" dirty="0"/>
              <a:t>Accessibility Basics Tutorial</a:t>
            </a:r>
          </a:p>
        </p:txBody>
      </p:sp>
    </p:spTree>
    <p:extLst>
      <p:ext uri="{BB962C8B-B14F-4D97-AF65-F5344CB8AC3E}">
        <p14:creationId xmlns:p14="http://schemas.microsoft.com/office/powerpoint/2010/main" val="680450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45C2-01A5-4074-9048-984A7340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980B-1DEE-47C3-A04A-19FFFA75D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Alt text is a short description of an image or graphic</a:t>
            </a:r>
          </a:p>
          <a:p>
            <a:pPr>
              <a:lnSpc>
                <a:spcPct val="150000"/>
              </a:lnSpc>
            </a:pPr>
            <a:r>
              <a:rPr lang="en-US" dirty="0"/>
              <a:t>Alt text gives blind people and assistive technology users access to the information and content conveyed by the image or graphic</a:t>
            </a:r>
          </a:p>
          <a:p>
            <a:pPr>
              <a:lnSpc>
                <a:spcPct val="150000"/>
              </a:lnSpc>
            </a:pPr>
            <a:r>
              <a:rPr lang="en-US" dirty="0"/>
              <a:t>All digital images require alt text, whether they are in documents, websites, or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534975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5647-E582-450C-87CB-F0E8208C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good alt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E036-F1D8-404C-B1CB-B62C64CD3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To add alt text, right click the image and select the alt text item in the menu.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Good alt text is: </a:t>
            </a:r>
          </a:p>
          <a:p>
            <a:pPr>
              <a:lnSpc>
                <a:spcPct val="150000"/>
              </a:lnSpc>
            </a:pPr>
            <a:r>
              <a:rPr lang="en-US" dirty="0"/>
              <a:t>Relevant and informative </a:t>
            </a:r>
          </a:p>
          <a:p>
            <a:pPr>
              <a:lnSpc>
                <a:spcPct val="150000"/>
              </a:lnSpc>
            </a:pPr>
            <a:r>
              <a:rPr lang="en-US" dirty="0"/>
              <a:t>Non-redundant</a:t>
            </a:r>
          </a:p>
          <a:p>
            <a:pPr>
              <a:lnSpc>
                <a:spcPct val="150000"/>
              </a:lnSpc>
            </a:pPr>
            <a:r>
              <a:rPr lang="en-US" dirty="0"/>
              <a:t>Concise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If you can’t capture all of the relevant content in a tweet-length alt text description, then put an image description into the body text.</a:t>
            </a:r>
          </a:p>
        </p:txBody>
      </p:sp>
    </p:spTree>
    <p:extLst>
      <p:ext uri="{BB962C8B-B14F-4D97-AF65-F5344CB8AC3E}">
        <p14:creationId xmlns:p14="http://schemas.microsoft.com/office/powerpoint/2010/main" val="176369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D8DB-A0BC-4B15-9655-BFD6DFEF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DD4D-1D16-415D-9992-DDB541AC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Alert people to changes that they may need to prepare for</a:t>
            </a:r>
          </a:p>
          <a:p>
            <a:pPr>
              <a:spcAft>
                <a:spcPts val="600"/>
              </a:spcAft>
            </a:pPr>
            <a:r>
              <a:rPr lang="en-US" dirty="0"/>
              <a:t>Changes in format: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Single speaker to panel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Live speaker to recorded video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Lecture to Q&amp;A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Zoom to </a:t>
            </a:r>
            <a:r>
              <a:rPr lang="en-US" dirty="0" err="1"/>
              <a:t>Jamboard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Changes in sensory environment: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Turning lights on or off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Turning music on or off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Turning AC, heat, or fans on or off</a:t>
            </a:r>
          </a:p>
          <a:p>
            <a:pPr>
              <a:spcAft>
                <a:spcPts val="600"/>
              </a:spcAft>
            </a:pPr>
            <a:r>
              <a:rPr lang="en-US" dirty="0"/>
              <a:t>Participatory activities</a:t>
            </a:r>
          </a:p>
        </p:txBody>
      </p:sp>
    </p:spTree>
    <p:extLst>
      <p:ext uri="{BB962C8B-B14F-4D97-AF65-F5344CB8AC3E}">
        <p14:creationId xmlns:p14="http://schemas.microsoft.com/office/powerpoint/2010/main" val="39349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FD42-F805-4D20-AC0B-C27CF887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71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 text examples</a:t>
            </a:r>
          </a:p>
        </p:txBody>
      </p:sp>
      <p:pic>
        <p:nvPicPr>
          <p:cNvPr id="1026" name="Picture 2" descr="Abstract human bodies of all ages, shapes and sizes, including people using mobility devices and a service dog.">
            <a:extLst>
              <a:ext uri="{FF2B5EF4-FFF2-40B4-BE49-F238E27FC236}">
                <a16:creationId xmlns:a16="http://schemas.microsoft.com/office/drawing/2014/main" id="{2A8CEA42-57F6-4953-AB76-54EF64EC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4" y="1983955"/>
            <a:ext cx="6432488" cy="15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0BABCB-A0BA-43D8-847F-AA2B1DE35AE8}"/>
              </a:ext>
            </a:extLst>
          </p:cNvPr>
          <p:cNvSpPr/>
          <p:nvPr/>
        </p:nvSpPr>
        <p:spPr>
          <a:xfrm>
            <a:off x="7758546" y="1627991"/>
            <a:ext cx="3330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Abstract human bodies of all ages, shapes and sizes, including people using mobility devices and a service dog.</a:t>
            </a:r>
          </a:p>
        </p:txBody>
      </p:sp>
      <p:pic>
        <p:nvPicPr>
          <p:cNvPr id="7" name="Picture 6" descr="Literacy Minnesota">
            <a:extLst>
              <a:ext uri="{FF2B5EF4-FFF2-40B4-BE49-F238E27FC236}">
                <a16:creationId xmlns:a16="http://schemas.microsoft.com/office/drawing/2014/main" id="{D692E588-5194-46D7-BCC9-DAB75689D4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40" y="4793022"/>
            <a:ext cx="1647443" cy="9932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990766-BFF7-4A72-B4C9-CE75E12EFFB6}"/>
              </a:ext>
            </a:extLst>
          </p:cNvPr>
          <p:cNvSpPr/>
          <p:nvPr/>
        </p:nvSpPr>
        <p:spPr>
          <a:xfrm>
            <a:off x="7758546" y="4517430"/>
            <a:ext cx="4069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Literacy Minnesota</a:t>
            </a:r>
          </a:p>
          <a:p>
            <a:endParaRPr lang="en-US" sz="2400" dirty="0"/>
          </a:p>
          <a:p>
            <a:r>
              <a:rPr lang="en-US" sz="2400" dirty="0"/>
              <a:t>Literacy Minnesota logo</a:t>
            </a:r>
          </a:p>
          <a:p>
            <a:endParaRPr lang="en-US" sz="2400" dirty="0"/>
          </a:p>
          <a:p>
            <a:r>
              <a:rPr lang="en-US" sz="2400" dirty="0"/>
              <a:t>Mark as decorative </a:t>
            </a:r>
          </a:p>
        </p:txBody>
      </p:sp>
    </p:spTree>
    <p:extLst>
      <p:ext uri="{BB962C8B-B14F-4D97-AF65-F5344CB8AC3E}">
        <p14:creationId xmlns:p14="http://schemas.microsoft.com/office/powerpoint/2010/main" val="29535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3496-5C60-45DD-86F4-75250CBF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875"/>
            <a:ext cx="10515600" cy="1325563"/>
          </a:xfrm>
        </p:spPr>
        <p:txBody>
          <a:bodyPr/>
          <a:lstStyle/>
          <a:p>
            <a:r>
              <a:rPr lang="en-US" dirty="0"/>
              <a:t>Complicated alt text examples</a:t>
            </a:r>
          </a:p>
        </p:txBody>
      </p:sp>
      <p:pic>
        <p:nvPicPr>
          <p:cNvPr id="5" name="Picture 2" descr="&quot;Civil rights are not given. You must fight to get them, then fight to keep them. Anita Cameron&quot; Three portraits of Anita, one wearing a beanie with the ADAPT logo, one sitting in a wheelchair and speaking into a bullhorn, and one lying prone while being arrested. ">
            <a:extLst>
              <a:ext uri="{FF2B5EF4-FFF2-40B4-BE49-F238E27FC236}">
                <a16:creationId xmlns:a16="http://schemas.microsoft.com/office/drawing/2014/main" id="{D33146D8-AB8D-448B-8CA9-BDF6A7B099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305305"/>
            <a:ext cx="3467793" cy="53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A242F-C333-42F2-A33B-D8523981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4385" y="1454091"/>
            <a:ext cx="6515793" cy="23684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"Civil rights are not given. You must fight to get them, then fight to keep them. Anita Cameron" Three portraits of Anita, one wearing a beanie with the ADAPT logo, one sitting in a wheelchair and speaking into a bullhorn, and one lying prone while being arrested. </a:t>
            </a:r>
          </a:p>
        </p:txBody>
      </p:sp>
      <p:pic>
        <p:nvPicPr>
          <p:cNvPr id="6146" name="Picture 2" descr="llhan Omar in front of U.S. and House of Representatives flags. ">
            <a:extLst>
              <a:ext uri="{FF2B5EF4-FFF2-40B4-BE49-F238E27FC236}">
                <a16:creationId xmlns:a16="http://schemas.microsoft.com/office/drawing/2014/main" id="{2923C06F-D79A-446A-A34A-B697C9EF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85" y="1454091"/>
            <a:ext cx="4736869" cy="23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E64C33-A515-4719-8C00-5F9A48BC38D5}"/>
              </a:ext>
            </a:extLst>
          </p:cNvPr>
          <p:cNvSpPr/>
          <p:nvPr/>
        </p:nvSpPr>
        <p:spPr>
          <a:xfrm>
            <a:off x="4954385" y="3822526"/>
            <a:ext cx="6640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</a:rPr>
              <a:t>llhan</a:t>
            </a:r>
            <a:r>
              <a:rPr lang="en-US" sz="2400" dirty="0">
                <a:latin typeface="+mj-lt"/>
              </a:rPr>
              <a:t> Omar in front of U.S. and House of Representatives flags. 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Close-up of Ilhan Omar, a Somali-American woman wearing a black hijab, smiling while posed in front of the U.S. and House of Representatives flags. </a:t>
            </a:r>
            <a:endParaRPr lang="en-US" sz="240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0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15FE-5A7D-4F21-8729-246CE87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descriptions for live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2E6A-EE53-4050-BFA3-1A03C46B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1649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Ensure access to information for participants who can’t see what’s happening.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 verbal description of yourself at the beginning of your speaking time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Verbal descriptions of the contents of slides throughout the presentation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Verbal summaries of important comments in the chat (in virtual settings)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819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41A9-9342-4907-A8F9-4AE41475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self-description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9B53-1C50-4CEE-81C8-8FB67B5BB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8" y="1690688"/>
            <a:ext cx="113538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To provide audience members who can’t see you clearly with access to salient visual information about you that other participants have.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“Self-description is not a magic wand. It will never provide an equivalent experience to what a sighted person gleans from observation. It’s about providing access to information, increasing a Blind attendee’s opportunity to “observe” and participate.” Read more about the </a:t>
            </a:r>
            <a:r>
              <a:rPr lang="en-US" dirty="0">
                <a:hlinkClick r:id="rId2"/>
              </a:rPr>
              <a:t>nuances of self-description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828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AA19-9627-4662-B8BD-0EE5963A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self-description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839EB5-2032-4DC1-AE57-7409D02C9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2625"/>
            <a:ext cx="10699865" cy="440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Race or skin tone.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Gender.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Disability status.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Details about clothing, makeup or hairstyle that convey personality.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Background or setting you’re presenting from. 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794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FFF9-7622-43DA-A59A-406F8B66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self-descriptions</a:t>
            </a:r>
          </a:p>
        </p:txBody>
      </p:sp>
      <p:pic>
        <p:nvPicPr>
          <p:cNvPr id="7170" name="Picture 2" descr="Judy Heumann on Zoom">
            <a:extLst>
              <a:ext uri="{FF2B5EF4-FFF2-40B4-BE49-F238E27FC236}">
                <a16:creationId xmlns:a16="http://schemas.microsoft.com/office/drawing/2014/main" id="{241F0797-CFB0-47CD-97C9-5EC7940AD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 bwMode="auto">
          <a:xfrm>
            <a:off x="1424160" y="1825625"/>
            <a:ext cx="3139960" cy="24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DE2D-8CBD-4E99-9E1B-92B990BC1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363" y="4560512"/>
            <a:ext cx="5749637" cy="229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“For my blind and low vision friends, let me explain that I’m a white disabled woman, I’m 73 years old, I have brown short hair, I’m wearing a blouse that’s different shades of blue and glasses, in the foyer of our apartment.” </a:t>
            </a:r>
          </a:p>
          <a:p>
            <a:pPr marL="0" indent="0">
              <a:buNone/>
            </a:pPr>
            <a:r>
              <a:rPr lang="en-US" sz="1800" dirty="0"/>
              <a:t>Judy </a:t>
            </a:r>
            <a:r>
              <a:rPr lang="en-US" sz="1800" dirty="0" err="1"/>
              <a:t>Heumann</a:t>
            </a:r>
            <a:r>
              <a:rPr lang="en-US" sz="1800" dirty="0"/>
              <a:t> at the </a:t>
            </a:r>
            <a:r>
              <a:rPr lang="en-US" sz="1800" u="sng" dirty="0">
                <a:hlinkClick r:id="rId3"/>
              </a:rPr>
              <a:t>2021 Friend of Education Award 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A9631-47D1-4BA4-8FBE-0CC482D29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455" y="4249335"/>
            <a:ext cx="55071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“My name is Leah, L-E-A-H, Lakshmi, L-A-K-S-H-M-I,  </a:t>
            </a:r>
            <a:r>
              <a:rPr lang="en-US" sz="1800" b="1" dirty="0" err="1"/>
              <a:t>Piepzna</a:t>
            </a:r>
            <a:r>
              <a:rPr lang="en-US" sz="1800" b="1" dirty="0"/>
              <a:t>, P-I-E-P-Z-N-A, </a:t>
            </a:r>
            <a:r>
              <a:rPr lang="en-US" sz="1800" b="1" dirty="0" err="1"/>
              <a:t>Samarasinha</a:t>
            </a:r>
            <a:r>
              <a:rPr lang="en-US" sz="1800" b="1" dirty="0"/>
              <a:t> S-A-M-A-R-A-S-I-N-H-A. I am a light sand colored, mixed Sri-Lankan-Roma-Irish nonbinary femme, with big, clear cat-eye glasses and pink lipstick and brown and grey hair in an undercut.”</a:t>
            </a: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/>
              <a:t>Leah Lakshmi </a:t>
            </a:r>
            <a:r>
              <a:rPr lang="en-US" sz="1800" dirty="0" err="1"/>
              <a:t>Piepzna-Samarasinha</a:t>
            </a:r>
            <a:r>
              <a:rPr lang="en-US" sz="1800" dirty="0"/>
              <a:t> at </a:t>
            </a:r>
            <a:r>
              <a:rPr lang="en-US" sz="1800" u="sng" dirty="0">
                <a:hlinkClick r:id="rId4"/>
              </a:rPr>
              <a:t>Roundtable Discussion: Abolition and Disability Justice </a:t>
            </a:r>
            <a:r>
              <a:rPr lang="en-US" sz="1800" dirty="0"/>
              <a:t> 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pic>
        <p:nvPicPr>
          <p:cNvPr id="7172" name="Picture 4" descr="Leah Piepzna-Samarasinha on Zoom">
            <a:extLst>
              <a:ext uri="{FF2B5EF4-FFF2-40B4-BE49-F238E27FC236}">
                <a16:creationId xmlns:a16="http://schemas.microsoft.com/office/drawing/2014/main" id="{53B5CF01-AD97-452E-B6AC-BDB0A5DE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86" y="1818893"/>
            <a:ext cx="36290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16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BDDE-0222-42E5-BF04-2CE8D2F4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descriptions of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748F-FFDC-4B7C-9978-CBCAE786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1797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Provide access to information on the slides</a:t>
            </a:r>
          </a:p>
          <a:p>
            <a:pPr>
              <a:lnSpc>
                <a:spcPct val="150000"/>
              </a:lnSpc>
            </a:pPr>
            <a:r>
              <a:rPr lang="en-US" dirty="0"/>
              <a:t>As with alt text, focus on only on relevant content conveyed visually and ignore pure decoration</a:t>
            </a:r>
          </a:p>
        </p:txBody>
      </p:sp>
    </p:spTree>
    <p:extLst>
      <p:ext uri="{BB962C8B-B14F-4D97-AF65-F5344CB8AC3E}">
        <p14:creationId xmlns:p14="http://schemas.microsoft.com/office/powerpoint/2010/main" val="39424875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CA12CD-528F-4AD1-81DC-71F3E79F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9CDE5-7911-49B2-B686-0245D83C97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6309" y="1460505"/>
            <a:ext cx="4343400" cy="4351337"/>
          </a:xfrm>
        </p:spPr>
        <p:txBody>
          <a:bodyPr>
            <a:normAutofit/>
          </a:bodyPr>
          <a:lstStyle/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Equitable Use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Flexibility in Use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Simple and Intuitive Use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Perceptible Information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Tolerance for Error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Low Physical Effort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Size and Space for Approach and Use</a:t>
            </a:r>
          </a:p>
        </p:txBody>
      </p:sp>
      <p:pic>
        <p:nvPicPr>
          <p:cNvPr id="2050" name="Picture 2" descr="Graphic illustrating the 7 principles of Universal Design from the Center for Universal Design at NC State">
            <a:extLst>
              <a:ext uri="{FF2B5EF4-FFF2-40B4-BE49-F238E27FC236}">
                <a16:creationId xmlns:a16="http://schemas.microsoft.com/office/drawing/2014/main" id="{28A6D0BD-9BDE-443B-BC85-D87D9837D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58" y="1460505"/>
            <a:ext cx="6177133" cy="45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3664-2AD1-4B10-B4BE-646C0D90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written and recorded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E6DC-C493-43C9-8D32-5CFBFDBD0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Help people discern what they’ll find in the resource. </a:t>
            </a:r>
          </a:p>
          <a:p>
            <a:pPr>
              <a:lnSpc>
                <a:spcPct val="150000"/>
              </a:lnSpc>
            </a:pPr>
            <a:r>
              <a:rPr lang="en-US" dirty="0"/>
              <a:t>Help people discern where they’ll find what they’re looking for.</a:t>
            </a:r>
          </a:p>
          <a:p>
            <a:pPr>
              <a:lnSpc>
                <a:spcPct val="150000"/>
              </a:lnSpc>
            </a:pPr>
            <a:r>
              <a:rPr lang="en-US" dirty="0"/>
              <a:t>Make the resource scannable for people who can’t scan visually.</a:t>
            </a:r>
          </a:p>
        </p:txBody>
      </p:sp>
    </p:spTree>
    <p:extLst>
      <p:ext uri="{BB962C8B-B14F-4D97-AF65-F5344CB8AC3E}">
        <p14:creationId xmlns:p14="http://schemas.microsoft.com/office/powerpoint/2010/main" val="41407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B013-D7CF-46D2-A6E3-0ECE93BA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B136-A8E6-4761-8605-6561D9C0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Put a Table of Contents within the body of the document.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Break your document into sections with headings.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Automatically generate a Table of Contents based on headings.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Create bookmarks.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For Word/Docs: Insert &gt; Bookmark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For PDF: Save as &gt; PDF &gt; Options &gt; Create bookmarks from headings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6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3D2B-FE95-4D93-A2B9-11493A54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timestamps</a:t>
            </a:r>
          </a:p>
        </p:txBody>
      </p:sp>
      <p:pic>
        <p:nvPicPr>
          <p:cNvPr id="4" name="Online Media 3" title="How to Add Chapters to Your Videos Using Timestamps">
            <a:hlinkClick r:id="" action="ppaction://media"/>
            <a:extLst>
              <a:ext uri="{FF2B5EF4-FFF2-40B4-BE49-F238E27FC236}">
                <a16:creationId xmlns:a16="http://schemas.microsoft.com/office/drawing/2014/main" id="{F4C43F88-C2D3-45F5-A93A-D8B986A7BA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2734" y="1690688"/>
            <a:ext cx="7720672" cy="4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053B-8511-4105-BA31-0863D0EE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DD98-1C22-40CF-9D56-1AA29120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Replace raw URLs with text</a:t>
            </a:r>
          </a:p>
          <a:p>
            <a:pPr>
              <a:lnSpc>
                <a:spcPct val="150000"/>
              </a:lnSpc>
            </a:pPr>
            <a:r>
              <a:rPr lang="en-US" dirty="0"/>
              <a:t>Make the text informative when read in isolation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Here’s a recipe for Somali rice: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>
                <a:hlinkClick r:id="rId2"/>
              </a:rPr>
              <a:t>https://tasty.co/recipe/somali-bariis-as-made-by-amal-dalmar</a:t>
            </a:r>
            <a:r>
              <a:rPr lang="en-US" sz="2400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>
                <a:hlinkClick r:id="rId2"/>
              </a:rPr>
              <a:t>Click here </a:t>
            </a:r>
            <a:r>
              <a:rPr lang="en-US" sz="2400" dirty="0"/>
              <a:t>for a Somali rice recipe.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/>
              <a:t>Read a </a:t>
            </a:r>
            <a:r>
              <a:rPr lang="en-US" sz="2400" u="sng" dirty="0">
                <a:hlinkClick r:id="rId2"/>
              </a:rPr>
              <a:t>Somali rice recipe</a:t>
            </a:r>
            <a:r>
              <a:rPr lang="en-US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Graphic 3" descr="Close">
            <a:extLst>
              <a:ext uri="{FF2B5EF4-FFF2-40B4-BE49-F238E27FC236}">
                <a16:creationId xmlns:a16="http://schemas.microsoft.com/office/drawing/2014/main" id="{0E5D2C43-E540-4F3D-96EA-0E3596BD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630" y="3537994"/>
            <a:ext cx="558781" cy="558781"/>
          </a:xfrm>
          <a:prstGeom prst="rect">
            <a:avLst/>
          </a:prstGeom>
        </p:spPr>
      </p:pic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A17F9DE0-DA7B-4DF9-944F-00F7E5927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631" y="4462190"/>
            <a:ext cx="558780" cy="55878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7A61E9B3-76B9-45DF-80A0-52D9CCD6E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052" y="5459722"/>
            <a:ext cx="484359" cy="4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tMN brand theme">
  <a:themeElements>
    <a:clrScheme name="LitMN brand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1692B5"/>
      </a:accent1>
      <a:accent2>
        <a:srgbClr val="78D6E3"/>
      </a:accent2>
      <a:accent3>
        <a:srgbClr val="FEC444"/>
      </a:accent3>
      <a:accent4>
        <a:srgbClr val="F05B43"/>
      </a:accent4>
      <a:accent5>
        <a:srgbClr val="1692B5"/>
      </a:accent5>
      <a:accent6>
        <a:srgbClr val="78D6E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tMN brand theme" id="{DF0D0246-5626-41EA-954E-49AEAE9989A2}" vid="{17346341-426F-4E58-8CDE-9066DF935D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LitMN brand theme</Template>
  <TotalTime>58713</TotalTime>
  <Words>2284</Words>
  <Application>Microsoft Office PowerPoint</Application>
  <PresentationFormat>Widescreen</PresentationFormat>
  <Paragraphs>347</Paragraphs>
  <Slides>57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Tahoma</vt:lpstr>
      <vt:lpstr>Times New Roman</vt:lpstr>
      <vt:lpstr>Verdana</vt:lpstr>
      <vt:lpstr>Wingdings</vt:lpstr>
      <vt:lpstr>LitMN brand theme</vt:lpstr>
      <vt:lpstr>Tell the audience what to expect</vt:lpstr>
      <vt:lpstr>At live events</vt:lpstr>
      <vt:lpstr>Share slides and handouts</vt:lpstr>
      <vt:lpstr>Share an agenda</vt:lpstr>
      <vt:lpstr>Preview transitions</vt:lpstr>
      <vt:lpstr>For written and recorded formats</vt:lpstr>
      <vt:lpstr>Document outlines</vt:lpstr>
      <vt:lpstr>Video timestamps</vt:lpstr>
      <vt:lpstr>Link text</vt:lpstr>
      <vt:lpstr>Provide multiple ways to communicate</vt:lpstr>
      <vt:lpstr>Communication principles</vt:lpstr>
      <vt:lpstr>Speaking</vt:lpstr>
      <vt:lpstr>Typing</vt:lpstr>
      <vt:lpstr>Handwriting</vt:lpstr>
      <vt:lpstr>Signing</vt:lpstr>
      <vt:lpstr>Use Plain Language</vt:lpstr>
      <vt:lpstr>Why use plain language</vt:lpstr>
      <vt:lpstr>When to use plain language</vt:lpstr>
      <vt:lpstr>What is plain language?</vt:lpstr>
      <vt:lpstr>Direct (a)</vt:lpstr>
      <vt:lpstr>Direct (b)</vt:lpstr>
      <vt:lpstr>Direct (c)</vt:lpstr>
      <vt:lpstr>Clear</vt:lpstr>
      <vt:lpstr>Concise</vt:lpstr>
      <vt:lpstr>Literal</vt:lpstr>
      <vt:lpstr>Plain language resources</vt:lpstr>
      <vt:lpstr>Create a navigable document structure</vt:lpstr>
      <vt:lpstr>Headings</vt:lpstr>
      <vt:lpstr>Use the built-in heading styles</vt:lpstr>
      <vt:lpstr>Select the correct heading level</vt:lpstr>
      <vt:lpstr>Use slide titles</vt:lpstr>
      <vt:lpstr>The Earth</vt:lpstr>
      <vt:lpstr>Lists</vt:lpstr>
      <vt:lpstr>Tables</vt:lpstr>
      <vt:lpstr>Table layout</vt:lpstr>
      <vt:lpstr>Avoid PDFs if you can</vt:lpstr>
      <vt:lpstr>Strategies for avoiding PDFs</vt:lpstr>
      <vt:lpstr>Strategies for improving PDF accessibility</vt:lpstr>
      <vt:lpstr>Format text legibly</vt:lpstr>
      <vt:lpstr>Font</vt:lpstr>
      <vt:lpstr>Fonts for dyslexia</vt:lpstr>
      <vt:lpstr>Size</vt:lpstr>
      <vt:lpstr>Color</vt:lpstr>
      <vt:lpstr>Formatting</vt:lpstr>
      <vt:lpstr>Placement</vt:lpstr>
      <vt:lpstr>Customization</vt:lpstr>
      <vt:lpstr>Give visual descriptions</vt:lpstr>
      <vt:lpstr>Alt text</vt:lpstr>
      <vt:lpstr>Creating good alt text</vt:lpstr>
      <vt:lpstr>Alt text examples</vt:lpstr>
      <vt:lpstr>Complicated alt text examples</vt:lpstr>
      <vt:lpstr>Visual descriptions for live events </vt:lpstr>
      <vt:lpstr>Purpose of self-description</vt:lpstr>
      <vt:lpstr>Contents of self-description</vt:lpstr>
      <vt:lpstr>Examples of self-descriptions</vt:lpstr>
      <vt:lpstr>Verbal descriptions of slides</vt:lpstr>
      <vt:lpstr>Universal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 1:  Give Visual Descriptions</dc:title>
  <dc:creator>Emily Fox-Penner</dc:creator>
  <cp:lastModifiedBy>Emily Fox-Penner</cp:lastModifiedBy>
  <cp:revision>100</cp:revision>
  <dcterms:created xsi:type="dcterms:W3CDTF">2022-03-21T20:23:44Z</dcterms:created>
  <dcterms:modified xsi:type="dcterms:W3CDTF">2022-07-25T14:13:59Z</dcterms:modified>
</cp:coreProperties>
</file>